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1"/>
  </p:notesMasterIdLst>
  <p:handoutMasterIdLst>
    <p:handoutMasterId r:id="rId22"/>
  </p:handoutMasterIdLst>
  <p:sldIdLst>
    <p:sldId id="353" r:id="rId6"/>
    <p:sldId id="359" r:id="rId7"/>
    <p:sldId id="361" r:id="rId8"/>
    <p:sldId id="392" r:id="rId9"/>
    <p:sldId id="394" r:id="rId10"/>
    <p:sldId id="397" r:id="rId11"/>
    <p:sldId id="364" r:id="rId12"/>
    <p:sldId id="396" r:id="rId13"/>
    <p:sldId id="400" r:id="rId14"/>
    <p:sldId id="409" r:id="rId15"/>
    <p:sldId id="412" r:id="rId16"/>
    <p:sldId id="402" r:id="rId17"/>
    <p:sldId id="406" r:id="rId18"/>
    <p:sldId id="368" r:id="rId19"/>
    <p:sldId id="407" r:id="rId20"/>
  </p:sldIdLst>
  <p:sldSz cx="18288000" cy="10296525"/>
  <p:notesSz cx="6858000" cy="9144000"/>
  <p:defaultTextStyle>
    <a:defPPr>
      <a:defRPr lang="en-US"/>
    </a:defPPr>
    <a:lvl1pPr marL="0" algn="l" defTabSz="914674" rtl="0" eaLnBrk="1" latinLnBrk="0" hangingPunct="1">
      <a:defRPr sz="3600" kern="1200">
        <a:solidFill>
          <a:schemeClr val="tx1"/>
        </a:solidFill>
        <a:latin typeface="+mn-lt"/>
        <a:ea typeface="+mn-ea"/>
        <a:cs typeface="+mn-cs"/>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3">
          <p15:clr>
            <a:srgbClr val="A4A3A4"/>
          </p15:clr>
        </p15:guide>
        <p15:guide id="2" pos="57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shaar, Rebecca A." initials="WRA" lastIdx="4" clrIdx="0">
    <p:extLst>
      <p:ext uri="{19B8F6BF-5375-455C-9EA6-DF929625EA0E}">
        <p15:presenceInfo xmlns:p15="http://schemas.microsoft.com/office/powerpoint/2012/main" userId="S::weishaar@merck.com::2eabfc8e-0e90-4582-bb2c-ffaaaf97c502" providerId="AD"/>
      </p:ext>
    </p:extLst>
  </p:cmAuthor>
  <p:cmAuthor id="2" name="Slawson, Jamie A." initials="SJA" lastIdx="31" clrIdx="1">
    <p:extLst>
      <p:ext uri="{19B8F6BF-5375-455C-9EA6-DF929625EA0E}">
        <p15:presenceInfo xmlns:p15="http://schemas.microsoft.com/office/powerpoint/2012/main" userId="S::slawsonj@merck.com::37f5e250-9d80-49b1-b767-def07f3e9d87" providerId="AD"/>
      </p:ext>
    </p:extLst>
  </p:cmAuthor>
  <p:cmAuthor id="3" name="Kate Stewart" initials="KS" lastIdx="7" clrIdx="2">
    <p:extLst>
      <p:ext uri="{19B8F6BF-5375-455C-9EA6-DF929625EA0E}">
        <p15:presenceInfo xmlns:p15="http://schemas.microsoft.com/office/powerpoint/2012/main" userId="S::kate.stewart@stewartaa.com::a426e16d-cdf5-4ab4-b6fd-94dc8e4dc4d2" providerId="AD"/>
      </p:ext>
    </p:extLst>
  </p:cmAuthor>
  <p:cmAuthor id="4" name="Amanda Wolf" initials="AW" lastIdx="12" clrIdx="3">
    <p:extLst>
      <p:ext uri="{19B8F6BF-5375-455C-9EA6-DF929625EA0E}">
        <p15:presenceInfo xmlns:p15="http://schemas.microsoft.com/office/powerpoint/2012/main" userId="S::amanda.wolf@stewartaa.com::1ce3e1f9-758f-4127-9c6e-aa9700bce9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693"/>
    <a:srgbClr val="242E37"/>
    <a:srgbClr val="2F5C47"/>
    <a:srgbClr val="54A64C"/>
    <a:srgbClr val="094698"/>
    <a:srgbClr val="009BDE"/>
    <a:srgbClr val="119AFF"/>
    <a:srgbClr val="1187D5"/>
    <a:srgbClr val="1187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95" autoAdjust="0"/>
    <p:restoredTop sz="93372" autoAdjust="0"/>
  </p:normalViewPr>
  <p:slideViewPr>
    <p:cSldViewPr snapToGrid="0" snapToObjects="1">
      <p:cViewPr varScale="1">
        <p:scale>
          <a:sx n="42" d="100"/>
          <a:sy n="42" d="100"/>
        </p:scale>
        <p:origin x="1000" y="36"/>
      </p:cViewPr>
      <p:guideLst>
        <p:guide orient="horz" pos="3243"/>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696"/>
    </p:cViewPr>
  </p:sorterViewPr>
  <p:notesViewPr>
    <p:cSldViewPr snapToGrid="0" snapToObjects="1">
      <p:cViewPr varScale="1">
        <p:scale>
          <a:sx n="120" d="100"/>
          <a:sy n="120" d="100"/>
        </p:scale>
        <p:origin x="426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77D5F3-9D26-4267-ACFE-9137FD6D2A72}" type="doc">
      <dgm:prSet loTypeId="urn:microsoft.com/office/officeart/2016/7/layout/VerticalDownArrowProcess" loCatId="process" qsTypeId="urn:microsoft.com/office/officeart/2005/8/quickstyle/simple2" qsCatId="simple" csTypeId="urn:microsoft.com/office/officeart/2005/8/colors/accent2_2" csCatId="accent2" phldr="1"/>
      <dgm:spPr/>
      <dgm:t>
        <a:bodyPr/>
        <a:lstStyle/>
        <a:p>
          <a:endParaRPr lang="en-US"/>
        </a:p>
      </dgm:t>
    </dgm:pt>
    <dgm:pt modelId="{9CDFDB23-BBA5-48E5-ABAE-3E597638B69A}">
      <dgm:prSet/>
      <dgm:spPr/>
      <dgm:t>
        <a:bodyPr/>
        <a:lstStyle/>
        <a:p>
          <a:r>
            <a:rPr lang="en-US" b="1" dirty="0"/>
            <a:t>Stage 1</a:t>
          </a:r>
        </a:p>
      </dgm:t>
    </dgm:pt>
    <dgm:pt modelId="{F2222351-F0B2-4992-849E-67153016A54E}" type="parTrans" cxnId="{EA30741B-CB82-4272-809E-3779E940141A}">
      <dgm:prSet/>
      <dgm:spPr/>
      <dgm:t>
        <a:bodyPr/>
        <a:lstStyle/>
        <a:p>
          <a:endParaRPr lang="en-US"/>
        </a:p>
      </dgm:t>
    </dgm:pt>
    <dgm:pt modelId="{D8615366-0FF5-41B0-A314-58EDB8000B16}" type="sibTrans" cxnId="{EA30741B-CB82-4272-809E-3779E940141A}">
      <dgm:prSet/>
      <dgm:spPr/>
      <dgm:t>
        <a:bodyPr/>
        <a:lstStyle/>
        <a:p>
          <a:endParaRPr lang="en-US"/>
        </a:p>
      </dgm:t>
    </dgm:pt>
    <dgm:pt modelId="{E828C3FA-BCDC-4807-9F8B-62810E2E5BB1}">
      <dgm:prSet/>
      <dgm:spPr/>
      <dgm:t>
        <a:bodyPr/>
        <a:lstStyle/>
        <a:p>
          <a:r>
            <a:rPr lang="en-US" b="1" dirty="0"/>
            <a:t>Stage 2</a:t>
          </a:r>
        </a:p>
      </dgm:t>
    </dgm:pt>
    <dgm:pt modelId="{3D3AE8D1-DE95-416A-89CE-A6852698F191}" type="parTrans" cxnId="{66488320-F250-4F9F-8D14-145A7DAE8235}">
      <dgm:prSet/>
      <dgm:spPr/>
      <dgm:t>
        <a:bodyPr/>
        <a:lstStyle/>
        <a:p>
          <a:endParaRPr lang="en-US"/>
        </a:p>
      </dgm:t>
    </dgm:pt>
    <dgm:pt modelId="{6C85BFBD-BF94-4A76-BA21-30048B37DBE5}" type="sibTrans" cxnId="{66488320-F250-4F9F-8D14-145A7DAE8235}">
      <dgm:prSet/>
      <dgm:spPr/>
      <dgm:t>
        <a:bodyPr/>
        <a:lstStyle/>
        <a:p>
          <a:endParaRPr lang="en-US"/>
        </a:p>
      </dgm:t>
    </dgm:pt>
    <dgm:pt modelId="{941B9E2A-1EC6-4B71-BEC2-1A5652DF8572}">
      <dgm:prSet custT="1"/>
      <dgm:spPr/>
      <dgm:t>
        <a:bodyPr/>
        <a:lstStyle/>
        <a:p>
          <a:r>
            <a:rPr lang="en-US" sz="2400" dirty="0"/>
            <a:t>• Eye may look pink or red from enlarged blood vessels</a:t>
          </a:r>
        </a:p>
      </dgm:t>
    </dgm:pt>
    <dgm:pt modelId="{91CFFB5E-73C3-4277-9C4E-D2F551C14995}" type="parTrans" cxnId="{765A591D-0491-4316-A733-33CB424D25D8}">
      <dgm:prSet/>
      <dgm:spPr/>
      <dgm:t>
        <a:bodyPr/>
        <a:lstStyle/>
        <a:p>
          <a:endParaRPr lang="en-US"/>
        </a:p>
      </dgm:t>
    </dgm:pt>
    <dgm:pt modelId="{70D0A615-F3B2-4753-9FE8-027C476B4474}" type="sibTrans" cxnId="{765A591D-0491-4316-A733-33CB424D25D8}">
      <dgm:prSet/>
      <dgm:spPr/>
      <dgm:t>
        <a:bodyPr/>
        <a:lstStyle/>
        <a:p>
          <a:endParaRPr lang="en-US"/>
        </a:p>
      </dgm:t>
    </dgm:pt>
    <dgm:pt modelId="{5F013F15-49CC-4F94-BD36-B6ECC87843D7}">
      <dgm:prSet/>
      <dgm:spPr/>
      <dgm:t>
        <a:bodyPr/>
        <a:lstStyle/>
        <a:p>
          <a:r>
            <a:rPr lang="en-US" b="1" dirty="0"/>
            <a:t>Stage 3</a:t>
          </a:r>
        </a:p>
      </dgm:t>
    </dgm:pt>
    <dgm:pt modelId="{856B5CBF-349B-4EE6-B7FA-5D78EE87139D}" type="parTrans" cxnId="{8AF007E3-69D1-47B3-8585-721E129CFB9A}">
      <dgm:prSet/>
      <dgm:spPr/>
      <dgm:t>
        <a:bodyPr/>
        <a:lstStyle/>
        <a:p>
          <a:endParaRPr lang="en-US"/>
        </a:p>
      </dgm:t>
    </dgm:pt>
    <dgm:pt modelId="{BF0C2780-21DD-4066-AD20-06C354CEB8F6}" type="sibTrans" cxnId="{8AF007E3-69D1-47B3-8585-721E129CFB9A}">
      <dgm:prSet/>
      <dgm:spPr/>
      <dgm:t>
        <a:bodyPr/>
        <a:lstStyle/>
        <a:p>
          <a:endParaRPr lang="en-US"/>
        </a:p>
      </dgm:t>
    </dgm:pt>
    <dgm:pt modelId="{510F9B57-C4AA-4C1C-B7C7-04A2690F5AC0}">
      <dgm:prSet custT="1"/>
      <dgm:spPr/>
      <dgm:t>
        <a:bodyPr/>
        <a:lstStyle/>
        <a:p>
          <a:r>
            <a:rPr lang="en-US" sz="2400" dirty="0"/>
            <a:t>• White spot (ulcer) now covers most of the eye</a:t>
          </a:r>
        </a:p>
        <a:p>
          <a:r>
            <a:rPr lang="en-US" sz="2400" dirty="0"/>
            <a:t>• Inflammation spreads to the inner part of the eye</a:t>
          </a:r>
        </a:p>
        <a:p>
          <a:r>
            <a:rPr lang="en-US" sz="2400" dirty="0"/>
            <a:t>• Eye may now appear yellow &amp; “goopy” when it fills with fibrin</a:t>
          </a:r>
        </a:p>
      </dgm:t>
    </dgm:pt>
    <dgm:pt modelId="{694C9FCA-85ED-4435-BC39-0F1958D1820B}" type="parTrans" cxnId="{622A4479-DA7F-47BE-97EB-FE587DFD5942}">
      <dgm:prSet/>
      <dgm:spPr/>
      <dgm:t>
        <a:bodyPr/>
        <a:lstStyle/>
        <a:p>
          <a:endParaRPr lang="en-US"/>
        </a:p>
      </dgm:t>
    </dgm:pt>
    <dgm:pt modelId="{E1E3922B-BC9F-4B3A-B106-637EC9473A38}" type="sibTrans" cxnId="{622A4479-DA7F-47BE-97EB-FE587DFD5942}">
      <dgm:prSet/>
      <dgm:spPr/>
      <dgm:t>
        <a:bodyPr/>
        <a:lstStyle/>
        <a:p>
          <a:endParaRPr lang="en-US"/>
        </a:p>
      </dgm:t>
    </dgm:pt>
    <dgm:pt modelId="{9986E64D-C92A-435A-A785-A9C71288695B}">
      <dgm:prSet custT="1"/>
      <dgm:spPr/>
      <dgm:t>
        <a:bodyPr/>
        <a:lstStyle/>
        <a:p>
          <a:r>
            <a:rPr lang="en-US" sz="2400" dirty="0"/>
            <a:t>• Excessive tearing, blinking and increased sensitivity to sunlight</a:t>
          </a:r>
        </a:p>
      </dgm:t>
    </dgm:pt>
    <dgm:pt modelId="{523419CE-D8ED-4D0E-BE17-A33AD8511251}" type="sibTrans" cxnId="{71D42E1A-633C-4F65-A819-0D3B7E3D7551}">
      <dgm:prSet/>
      <dgm:spPr/>
      <dgm:t>
        <a:bodyPr/>
        <a:lstStyle/>
        <a:p>
          <a:endParaRPr lang="en-US"/>
        </a:p>
      </dgm:t>
    </dgm:pt>
    <dgm:pt modelId="{48634F0B-FA1F-429F-B791-71EE11B2B9D4}" type="parTrans" cxnId="{71D42E1A-633C-4F65-A819-0D3B7E3D7551}">
      <dgm:prSet/>
      <dgm:spPr/>
      <dgm:t>
        <a:bodyPr/>
        <a:lstStyle/>
        <a:p>
          <a:endParaRPr lang="en-US"/>
        </a:p>
      </dgm:t>
    </dgm:pt>
    <dgm:pt modelId="{4C5E2B0A-17F6-456D-A310-F9B8FF36AC4F}">
      <dgm:prSet custT="1"/>
      <dgm:spPr/>
      <dgm:t>
        <a:bodyPr/>
        <a:lstStyle/>
        <a:p>
          <a:r>
            <a:rPr lang="en-US" sz="2400" dirty="0"/>
            <a:t>• Cloudy eye due to inflammation</a:t>
          </a:r>
        </a:p>
      </dgm:t>
    </dgm:pt>
    <dgm:pt modelId="{CAB281C8-EADC-44EC-9E91-8180330DCFE0}" type="sibTrans" cxnId="{C16E04E8-383A-4211-A0DE-DF1B04B9DBBE}">
      <dgm:prSet/>
      <dgm:spPr/>
      <dgm:t>
        <a:bodyPr/>
        <a:lstStyle/>
        <a:p>
          <a:endParaRPr lang="en-US"/>
        </a:p>
      </dgm:t>
    </dgm:pt>
    <dgm:pt modelId="{03491642-5067-4D4C-BEAE-9881C023D224}" type="parTrans" cxnId="{C16E04E8-383A-4211-A0DE-DF1B04B9DBBE}">
      <dgm:prSet/>
      <dgm:spPr/>
      <dgm:t>
        <a:bodyPr/>
        <a:lstStyle/>
        <a:p>
          <a:endParaRPr lang="en-US"/>
        </a:p>
      </dgm:t>
    </dgm:pt>
    <dgm:pt modelId="{8C5652D5-B103-4E32-91DC-DF3BDF5E2F59}">
      <dgm:prSet custT="1"/>
      <dgm:spPr/>
      <dgm:t>
        <a:bodyPr/>
        <a:lstStyle/>
        <a:p>
          <a:r>
            <a:rPr lang="en-US" sz="2400" dirty="0"/>
            <a:t>• May see a white spot which may be a small ulcer</a:t>
          </a:r>
        </a:p>
      </dgm:t>
    </dgm:pt>
    <dgm:pt modelId="{68A570D7-89D2-4CE2-829C-76542C70706E}" type="sibTrans" cxnId="{8EF52D4E-B71A-4F7C-91E8-F495EAD3ACC2}">
      <dgm:prSet/>
      <dgm:spPr/>
      <dgm:t>
        <a:bodyPr/>
        <a:lstStyle/>
        <a:p>
          <a:endParaRPr lang="en-US"/>
        </a:p>
      </dgm:t>
    </dgm:pt>
    <dgm:pt modelId="{9FA82E93-B232-4C73-9DE9-8EC85A61A94D}" type="parTrans" cxnId="{8EF52D4E-B71A-4F7C-91E8-F495EAD3ACC2}">
      <dgm:prSet/>
      <dgm:spPr/>
      <dgm:t>
        <a:bodyPr/>
        <a:lstStyle/>
        <a:p>
          <a:endParaRPr lang="en-US"/>
        </a:p>
      </dgm:t>
    </dgm:pt>
    <dgm:pt modelId="{F283D2B8-4D3F-42B5-8625-9E979520886B}">
      <dgm:prSet custT="1"/>
      <dgm:spPr/>
      <dgm:t>
        <a:bodyPr/>
        <a:lstStyle/>
        <a:p>
          <a:r>
            <a:rPr lang="en-US" sz="2400" dirty="0"/>
            <a:t>• Symptoms from Stage 1 continue as eye becomes more cloudy   </a:t>
          </a:r>
          <a:br>
            <a:rPr lang="en-US" sz="2400" dirty="0"/>
          </a:br>
          <a:r>
            <a:rPr lang="en-US" sz="2400" dirty="0"/>
            <a:t>  and the white spot (ulcer) spreads</a:t>
          </a:r>
        </a:p>
      </dgm:t>
    </dgm:pt>
    <dgm:pt modelId="{1FFFEFB0-C6B8-4403-95E7-C3607B5B85BE}" type="sibTrans" cxnId="{5FC2E05D-84E6-4BFA-B7A1-803B5BF5E1B4}">
      <dgm:prSet/>
      <dgm:spPr/>
      <dgm:t>
        <a:bodyPr/>
        <a:lstStyle/>
        <a:p>
          <a:endParaRPr lang="en-US"/>
        </a:p>
      </dgm:t>
    </dgm:pt>
    <dgm:pt modelId="{314F7265-7ED9-4601-A151-6A2A56FCDAAC}" type="parTrans" cxnId="{5FC2E05D-84E6-4BFA-B7A1-803B5BF5E1B4}">
      <dgm:prSet/>
      <dgm:spPr/>
      <dgm:t>
        <a:bodyPr/>
        <a:lstStyle/>
        <a:p>
          <a:endParaRPr lang="en-US"/>
        </a:p>
      </dgm:t>
    </dgm:pt>
    <dgm:pt modelId="{28C269D9-437F-C54D-801A-6AA2147CC280}" type="pres">
      <dgm:prSet presAssocID="{D577D5F3-9D26-4267-ACFE-9137FD6D2A72}" presName="Name0" presStyleCnt="0">
        <dgm:presLayoutVars>
          <dgm:dir/>
          <dgm:animLvl val="lvl"/>
          <dgm:resizeHandles val="exact"/>
        </dgm:presLayoutVars>
      </dgm:prSet>
      <dgm:spPr/>
    </dgm:pt>
    <dgm:pt modelId="{AFC0BC40-6FA3-F040-8C6C-D99B6DD7E0EB}" type="pres">
      <dgm:prSet presAssocID="{5F013F15-49CC-4F94-BD36-B6ECC87843D7}" presName="boxAndChildren" presStyleCnt="0"/>
      <dgm:spPr/>
    </dgm:pt>
    <dgm:pt modelId="{8C52FF73-67F4-A140-A033-EEC3C22032A5}" type="pres">
      <dgm:prSet presAssocID="{5F013F15-49CC-4F94-BD36-B6ECC87843D7}" presName="parentTextBox" presStyleLbl="alignNode1" presStyleIdx="0" presStyleCnt="3"/>
      <dgm:spPr/>
    </dgm:pt>
    <dgm:pt modelId="{B6954A1E-AD46-9141-B4F6-99798D6A07D0}" type="pres">
      <dgm:prSet presAssocID="{5F013F15-49CC-4F94-BD36-B6ECC87843D7}" presName="descendantBox" presStyleLbl="bgAccFollowNode1" presStyleIdx="0" presStyleCnt="3"/>
      <dgm:spPr/>
    </dgm:pt>
    <dgm:pt modelId="{97734F07-DAC9-934E-A27F-4BC761F5E9BC}" type="pres">
      <dgm:prSet presAssocID="{6C85BFBD-BF94-4A76-BA21-30048B37DBE5}" presName="sp" presStyleCnt="0"/>
      <dgm:spPr/>
    </dgm:pt>
    <dgm:pt modelId="{42B9A92E-3CF8-054D-B5DF-915FA57DFF34}" type="pres">
      <dgm:prSet presAssocID="{E828C3FA-BCDC-4807-9F8B-62810E2E5BB1}" presName="arrowAndChildren" presStyleCnt="0"/>
      <dgm:spPr/>
    </dgm:pt>
    <dgm:pt modelId="{13294966-C1AD-9449-92A6-152291230C6F}" type="pres">
      <dgm:prSet presAssocID="{E828C3FA-BCDC-4807-9F8B-62810E2E5BB1}" presName="parentTextArrow" presStyleLbl="node1" presStyleIdx="0" presStyleCnt="0"/>
      <dgm:spPr/>
    </dgm:pt>
    <dgm:pt modelId="{DCD96AC8-05DC-5B4F-8600-CFFAE9C47544}" type="pres">
      <dgm:prSet presAssocID="{E828C3FA-BCDC-4807-9F8B-62810E2E5BB1}" presName="arrow" presStyleLbl="alignNode1" presStyleIdx="1" presStyleCnt="3"/>
      <dgm:spPr/>
    </dgm:pt>
    <dgm:pt modelId="{3FBA9C1D-C94F-CF46-9AAE-A84F6CE52474}" type="pres">
      <dgm:prSet presAssocID="{E828C3FA-BCDC-4807-9F8B-62810E2E5BB1}" presName="descendantArrow" presStyleLbl="bgAccFollowNode1" presStyleIdx="1" presStyleCnt="3"/>
      <dgm:spPr/>
    </dgm:pt>
    <dgm:pt modelId="{2753E36D-5E3A-1244-AAE6-B669A6A7B2B2}" type="pres">
      <dgm:prSet presAssocID="{D8615366-0FF5-41B0-A314-58EDB8000B16}" presName="sp" presStyleCnt="0"/>
      <dgm:spPr/>
    </dgm:pt>
    <dgm:pt modelId="{2F8E7946-D996-3A40-97D3-12A402A0A160}" type="pres">
      <dgm:prSet presAssocID="{9CDFDB23-BBA5-48E5-ABAE-3E597638B69A}" presName="arrowAndChildren" presStyleCnt="0"/>
      <dgm:spPr/>
    </dgm:pt>
    <dgm:pt modelId="{CC22B4EB-1F23-604A-BCFC-A17ABEBA950E}" type="pres">
      <dgm:prSet presAssocID="{9CDFDB23-BBA5-48E5-ABAE-3E597638B69A}" presName="parentTextArrow" presStyleLbl="node1" presStyleIdx="0" presStyleCnt="0"/>
      <dgm:spPr/>
    </dgm:pt>
    <dgm:pt modelId="{94360AA2-315D-7242-BFF3-D613C6652D06}" type="pres">
      <dgm:prSet presAssocID="{9CDFDB23-BBA5-48E5-ABAE-3E597638B69A}" presName="arrow" presStyleLbl="alignNode1" presStyleIdx="2" presStyleCnt="3"/>
      <dgm:spPr/>
    </dgm:pt>
    <dgm:pt modelId="{31AA1CD0-F5C2-204C-A254-F69C8095EA23}" type="pres">
      <dgm:prSet presAssocID="{9CDFDB23-BBA5-48E5-ABAE-3E597638B69A}" presName="descendantArrow" presStyleLbl="bgAccFollowNode1" presStyleIdx="2" presStyleCnt="3"/>
      <dgm:spPr/>
    </dgm:pt>
  </dgm:ptLst>
  <dgm:cxnLst>
    <dgm:cxn modelId="{71D42E1A-633C-4F65-A819-0D3B7E3D7551}" srcId="{9CDFDB23-BBA5-48E5-ABAE-3E597638B69A}" destId="{9986E64D-C92A-435A-A785-A9C71288695B}" srcOrd="0" destOrd="0" parTransId="{48634F0B-FA1F-429F-B791-71EE11B2B9D4}" sibTransId="{523419CE-D8ED-4D0E-BE17-A33AD8511251}"/>
    <dgm:cxn modelId="{EA30741B-CB82-4272-809E-3779E940141A}" srcId="{D577D5F3-9D26-4267-ACFE-9137FD6D2A72}" destId="{9CDFDB23-BBA5-48E5-ABAE-3E597638B69A}" srcOrd="0" destOrd="0" parTransId="{F2222351-F0B2-4992-849E-67153016A54E}" sibTransId="{D8615366-0FF5-41B0-A314-58EDB8000B16}"/>
    <dgm:cxn modelId="{765A591D-0491-4316-A733-33CB424D25D8}" srcId="{E828C3FA-BCDC-4807-9F8B-62810E2E5BB1}" destId="{941B9E2A-1EC6-4B71-BEC2-1A5652DF8572}" srcOrd="1" destOrd="0" parTransId="{91CFFB5E-73C3-4277-9C4E-D2F551C14995}" sibTransId="{70D0A615-F3B2-4753-9FE8-027C476B4474}"/>
    <dgm:cxn modelId="{66488320-F250-4F9F-8D14-145A7DAE8235}" srcId="{D577D5F3-9D26-4267-ACFE-9137FD6D2A72}" destId="{E828C3FA-BCDC-4807-9F8B-62810E2E5BB1}" srcOrd="1" destOrd="0" parTransId="{3D3AE8D1-DE95-416A-89CE-A6852698F191}" sibTransId="{6C85BFBD-BF94-4A76-BA21-30048B37DBE5}"/>
    <dgm:cxn modelId="{5FC2E05D-84E6-4BFA-B7A1-803B5BF5E1B4}" srcId="{E828C3FA-BCDC-4807-9F8B-62810E2E5BB1}" destId="{F283D2B8-4D3F-42B5-8625-9E979520886B}" srcOrd="0" destOrd="0" parTransId="{314F7265-7ED9-4601-A151-6A2A56FCDAAC}" sibTransId="{1FFFEFB0-C6B8-4403-95E7-C3607B5B85BE}"/>
    <dgm:cxn modelId="{95DAC141-A800-5C45-8CF0-618D8C7BECDF}" type="presOf" srcId="{F283D2B8-4D3F-42B5-8625-9E979520886B}" destId="{3FBA9C1D-C94F-CF46-9AAE-A84F6CE52474}" srcOrd="0" destOrd="0" presId="urn:microsoft.com/office/officeart/2016/7/layout/VerticalDownArrowProcess"/>
    <dgm:cxn modelId="{BE611A42-B05E-FC42-8D83-88F83A6A5194}" type="presOf" srcId="{E828C3FA-BCDC-4807-9F8B-62810E2E5BB1}" destId="{13294966-C1AD-9449-92A6-152291230C6F}" srcOrd="0" destOrd="0" presId="urn:microsoft.com/office/officeart/2016/7/layout/VerticalDownArrowProcess"/>
    <dgm:cxn modelId="{0EC81F63-CE96-8A46-8EAC-0BBFF5258D6B}" type="presOf" srcId="{8C5652D5-B103-4E32-91DC-DF3BDF5E2F59}" destId="{31AA1CD0-F5C2-204C-A254-F69C8095EA23}" srcOrd="0" destOrd="2" presId="urn:microsoft.com/office/officeart/2016/7/layout/VerticalDownArrowProcess"/>
    <dgm:cxn modelId="{03DB2A63-F541-7549-B5C4-5789BFEE9B3B}" type="presOf" srcId="{9986E64D-C92A-435A-A785-A9C71288695B}" destId="{31AA1CD0-F5C2-204C-A254-F69C8095EA23}" srcOrd="0" destOrd="0" presId="urn:microsoft.com/office/officeart/2016/7/layout/VerticalDownArrowProcess"/>
    <dgm:cxn modelId="{8EF52D4E-B71A-4F7C-91E8-F495EAD3ACC2}" srcId="{9CDFDB23-BBA5-48E5-ABAE-3E597638B69A}" destId="{8C5652D5-B103-4E32-91DC-DF3BDF5E2F59}" srcOrd="2" destOrd="0" parTransId="{9FA82E93-B232-4C73-9DE9-8EC85A61A94D}" sibTransId="{68A570D7-89D2-4CE2-829C-76542C70706E}"/>
    <dgm:cxn modelId="{2A893255-2C2D-D946-8FF4-BB8D3B6E266B}" type="presOf" srcId="{9CDFDB23-BBA5-48E5-ABAE-3E597638B69A}" destId="{94360AA2-315D-7242-BFF3-D613C6652D06}" srcOrd="1" destOrd="0" presId="urn:microsoft.com/office/officeart/2016/7/layout/VerticalDownArrowProcess"/>
    <dgm:cxn modelId="{622A4479-DA7F-47BE-97EB-FE587DFD5942}" srcId="{5F013F15-49CC-4F94-BD36-B6ECC87843D7}" destId="{510F9B57-C4AA-4C1C-B7C7-04A2690F5AC0}" srcOrd="0" destOrd="0" parTransId="{694C9FCA-85ED-4435-BC39-0F1958D1820B}" sibTransId="{E1E3922B-BC9F-4B3A-B106-637EC9473A38}"/>
    <dgm:cxn modelId="{1613A97D-2F9B-2740-91EE-B6D654F3B778}" type="presOf" srcId="{4C5E2B0A-17F6-456D-A310-F9B8FF36AC4F}" destId="{31AA1CD0-F5C2-204C-A254-F69C8095EA23}" srcOrd="0" destOrd="1" presId="urn:microsoft.com/office/officeart/2016/7/layout/VerticalDownArrowProcess"/>
    <dgm:cxn modelId="{5E86B396-6B66-BC48-B2EE-F7AD54629C91}" type="presOf" srcId="{941B9E2A-1EC6-4B71-BEC2-1A5652DF8572}" destId="{3FBA9C1D-C94F-CF46-9AAE-A84F6CE52474}" srcOrd="0" destOrd="1" presId="urn:microsoft.com/office/officeart/2016/7/layout/VerticalDownArrowProcess"/>
    <dgm:cxn modelId="{831071A5-C972-9149-B7CE-BFD8A3754D7E}" type="presOf" srcId="{D577D5F3-9D26-4267-ACFE-9137FD6D2A72}" destId="{28C269D9-437F-C54D-801A-6AA2147CC280}" srcOrd="0" destOrd="0" presId="urn:microsoft.com/office/officeart/2016/7/layout/VerticalDownArrowProcess"/>
    <dgm:cxn modelId="{66F4AFDD-A361-9641-BDA5-24C7B5B28886}" type="presOf" srcId="{5F013F15-49CC-4F94-BD36-B6ECC87843D7}" destId="{8C52FF73-67F4-A140-A033-EEC3C22032A5}" srcOrd="0" destOrd="0" presId="urn:microsoft.com/office/officeart/2016/7/layout/VerticalDownArrowProcess"/>
    <dgm:cxn modelId="{8AF007E3-69D1-47B3-8585-721E129CFB9A}" srcId="{D577D5F3-9D26-4267-ACFE-9137FD6D2A72}" destId="{5F013F15-49CC-4F94-BD36-B6ECC87843D7}" srcOrd="2" destOrd="0" parTransId="{856B5CBF-349B-4EE6-B7FA-5D78EE87139D}" sibTransId="{BF0C2780-21DD-4066-AD20-06C354CEB8F6}"/>
    <dgm:cxn modelId="{C16E04E8-383A-4211-A0DE-DF1B04B9DBBE}" srcId="{9CDFDB23-BBA5-48E5-ABAE-3E597638B69A}" destId="{4C5E2B0A-17F6-456D-A310-F9B8FF36AC4F}" srcOrd="1" destOrd="0" parTransId="{03491642-5067-4D4C-BEAE-9881C023D224}" sibTransId="{CAB281C8-EADC-44EC-9E91-8180330DCFE0}"/>
    <dgm:cxn modelId="{258AFFED-60E6-EF4C-946B-C0091B2ADF36}" type="presOf" srcId="{510F9B57-C4AA-4C1C-B7C7-04A2690F5AC0}" destId="{B6954A1E-AD46-9141-B4F6-99798D6A07D0}" srcOrd="0" destOrd="0" presId="urn:microsoft.com/office/officeart/2016/7/layout/VerticalDownArrowProcess"/>
    <dgm:cxn modelId="{7700AEEE-B5B3-974E-AA7F-B26F4E6A784D}" type="presOf" srcId="{E828C3FA-BCDC-4807-9F8B-62810E2E5BB1}" destId="{DCD96AC8-05DC-5B4F-8600-CFFAE9C47544}" srcOrd="1" destOrd="0" presId="urn:microsoft.com/office/officeart/2016/7/layout/VerticalDownArrowProcess"/>
    <dgm:cxn modelId="{D14C09F4-7C73-8C48-8EC5-F2E5D8B43AB0}" type="presOf" srcId="{9CDFDB23-BBA5-48E5-ABAE-3E597638B69A}" destId="{CC22B4EB-1F23-604A-BCFC-A17ABEBA950E}" srcOrd="0" destOrd="0" presId="urn:microsoft.com/office/officeart/2016/7/layout/VerticalDownArrowProcess"/>
    <dgm:cxn modelId="{B55F985C-95E9-774A-A28F-45F03818C260}" type="presParOf" srcId="{28C269D9-437F-C54D-801A-6AA2147CC280}" destId="{AFC0BC40-6FA3-F040-8C6C-D99B6DD7E0EB}" srcOrd="0" destOrd="0" presId="urn:microsoft.com/office/officeart/2016/7/layout/VerticalDownArrowProcess"/>
    <dgm:cxn modelId="{47EB380B-AF48-FB47-B979-A003BDB7D5A1}" type="presParOf" srcId="{AFC0BC40-6FA3-F040-8C6C-D99B6DD7E0EB}" destId="{8C52FF73-67F4-A140-A033-EEC3C22032A5}" srcOrd="0" destOrd="0" presId="urn:microsoft.com/office/officeart/2016/7/layout/VerticalDownArrowProcess"/>
    <dgm:cxn modelId="{18DDA8B1-5829-0F42-A5B7-8DA6C3CB198D}" type="presParOf" srcId="{AFC0BC40-6FA3-F040-8C6C-D99B6DD7E0EB}" destId="{B6954A1E-AD46-9141-B4F6-99798D6A07D0}" srcOrd="1" destOrd="0" presId="urn:microsoft.com/office/officeart/2016/7/layout/VerticalDownArrowProcess"/>
    <dgm:cxn modelId="{F54AC48D-123C-FE45-A4CF-B4F1A5C75B21}" type="presParOf" srcId="{28C269D9-437F-C54D-801A-6AA2147CC280}" destId="{97734F07-DAC9-934E-A27F-4BC761F5E9BC}" srcOrd="1" destOrd="0" presId="urn:microsoft.com/office/officeart/2016/7/layout/VerticalDownArrowProcess"/>
    <dgm:cxn modelId="{6D1D70AD-55A0-5E4F-84DC-F7FCE183C6F8}" type="presParOf" srcId="{28C269D9-437F-C54D-801A-6AA2147CC280}" destId="{42B9A92E-3CF8-054D-B5DF-915FA57DFF34}" srcOrd="2" destOrd="0" presId="urn:microsoft.com/office/officeart/2016/7/layout/VerticalDownArrowProcess"/>
    <dgm:cxn modelId="{6D224EE7-393B-2C4A-AEC5-7C794793A436}" type="presParOf" srcId="{42B9A92E-3CF8-054D-B5DF-915FA57DFF34}" destId="{13294966-C1AD-9449-92A6-152291230C6F}" srcOrd="0" destOrd="0" presId="urn:microsoft.com/office/officeart/2016/7/layout/VerticalDownArrowProcess"/>
    <dgm:cxn modelId="{C9D76235-9B4C-D44A-BD4A-BE05ED9F80C2}" type="presParOf" srcId="{42B9A92E-3CF8-054D-B5DF-915FA57DFF34}" destId="{DCD96AC8-05DC-5B4F-8600-CFFAE9C47544}" srcOrd="1" destOrd="0" presId="urn:microsoft.com/office/officeart/2016/7/layout/VerticalDownArrowProcess"/>
    <dgm:cxn modelId="{6BBFC862-C8EE-9547-82C2-6550C516E04E}" type="presParOf" srcId="{42B9A92E-3CF8-054D-B5DF-915FA57DFF34}" destId="{3FBA9C1D-C94F-CF46-9AAE-A84F6CE52474}" srcOrd="2" destOrd="0" presId="urn:microsoft.com/office/officeart/2016/7/layout/VerticalDownArrowProcess"/>
    <dgm:cxn modelId="{03BD7769-8B11-9842-B03F-1DE173F6BF96}" type="presParOf" srcId="{28C269D9-437F-C54D-801A-6AA2147CC280}" destId="{2753E36D-5E3A-1244-AAE6-B669A6A7B2B2}" srcOrd="3" destOrd="0" presId="urn:microsoft.com/office/officeart/2016/7/layout/VerticalDownArrowProcess"/>
    <dgm:cxn modelId="{254ADCF3-E0C6-1142-A47C-C3A5B281BD34}" type="presParOf" srcId="{28C269D9-437F-C54D-801A-6AA2147CC280}" destId="{2F8E7946-D996-3A40-97D3-12A402A0A160}" srcOrd="4" destOrd="0" presId="urn:microsoft.com/office/officeart/2016/7/layout/VerticalDownArrowProcess"/>
    <dgm:cxn modelId="{1E74B5AC-37CD-A24F-BA06-EA082B3BB62E}" type="presParOf" srcId="{2F8E7946-D996-3A40-97D3-12A402A0A160}" destId="{CC22B4EB-1F23-604A-BCFC-A17ABEBA950E}" srcOrd="0" destOrd="0" presId="urn:microsoft.com/office/officeart/2016/7/layout/VerticalDownArrowProcess"/>
    <dgm:cxn modelId="{BC062681-ABB1-FB43-B54E-8D5C9F44D2BE}" type="presParOf" srcId="{2F8E7946-D996-3A40-97D3-12A402A0A160}" destId="{94360AA2-315D-7242-BFF3-D613C6652D06}" srcOrd="1" destOrd="0" presId="urn:microsoft.com/office/officeart/2016/7/layout/VerticalDownArrowProcess"/>
    <dgm:cxn modelId="{7CF6FEB7-C954-1E49-90E4-521D17138775}" type="presParOf" srcId="{2F8E7946-D996-3A40-97D3-12A402A0A160}" destId="{31AA1CD0-F5C2-204C-A254-F69C8095EA23}"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77D5F3-9D26-4267-ACFE-9137FD6D2A72}" type="doc">
      <dgm:prSet loTypeId="urn:microsoft.com/office/officeart/2016/7/layout/VerticalDownArrowProcess" loCatId="process" qsTypeId="urn:microsoft.com/office/officeart/2005/8/quickstyle/simple2" qsCatId="simple" csTypeId="urn:microsoft.com/office/officeart/2005/8/colors/accent2_2" csCatId="accent2" phldr="1"/>
      <dgm:spPr/>
      <dgm:t>
        <a:bodyPr/>
        <a:lstStyle/>
        <a:p>
          <a:endParaRPr lang="en-US"/>
        </a:p>
      </dgm:t>
    </dgm:pt>
    <dgm:pt modelId="{9CDFDB23-BBA5-48E5-ABAE-3E597638B69A}">
      <dgm:prSet/>
      <dgm:spPr/>
      <dgm:t>
        <a:bodyPr/>
        <a:lstStyle/>
        <a:p>
          <a:r>
            <a:rPr lang="en-US" b="1" dirty="0"/>
            <a:t>Vaccination</a:t>
          </a:r>
        </a:p>
      </dgm:t>
    </dgm:pt>
    <dgm:pt modelId="{F2222351-F0B2-4992-849E-67153016A54E}" type="parTrans" cxnId="{EA30741B-CB82-4272-809E-3779E940141A}">
      <dgm:prSet/>
      <dgm:spPr/>
      <dgm:t>
        <a:bodyPr/>
        <a:lstStyle/>
        <a:p>
          <a:endParaRPr lang="en-US"/>
        </a:p>
      </dgm:t>
    </dgm:pt>
    <dgm:pt modelId="{D8615366-0FF5-41B0-A314-58EDB8000B16}" type="sibTrans" cxnId="{EA30741B-CB82-4272-809E-3779E940141A}">
      <dgm:prSet/>
      <dgm:spPr/>
      <dgm:t>
        <a:bodyPr/>
        <a:lstStyle/>
        <a:p>
          <a:endParaRPr lang="en-US"/>
        </a:p>
      </dgm:t>
    </dgm:pt>
    <dgm:pt modelId="{E828C3FA-BCDC-4807-9F8B-62810E2E5BB1}">
      <dgm:prSet/>
      <dgm:spPr/>
      <dgm:t>
        <a:bodyPr/>
        <a:lstStyle/>
        <a:p>
          <a:r>
            <a:rPr lang="en-US" b="1" dirty="0"/>
            <a:t>Fly Control</a:t>
          </a:r>
        </a:p>
      </dgm:t>
    </dgm:pt>
    <dgm:pt modelId="{3D3AE8D1-DE95-416A-89CE-A6852698F191}" type="parTrans" cxnId="{66488320-F250-4F9F-8D14-145A7DAE8235}">
      <dgm:prSet/>
      <dgm:spPr/>
      <dgm:t>
        <a:bodyPr/>
        <a:lstStyle/>
        <a:p>
          <a:endParaRPr lang="en-US"/>
        </a:p>
      </dgm:t>
    </dgm:pt>
    <dgm:pt modelId="{6C85BFBD-BF94-4A76-BA21-30048B37DBE5}" type="sibTrans" cxnId="{66488320-F250-4F9F-8D14-145A7DAE8235}">
      <dgm:prSet/>
      <dgm:spPr/>
      <dgm:t>
        <a:bodyPr/>
        <a:lstStyle/>
        <a:p>
          <a:endParaRPr lang="en-US"/>
        </a:p>
      </dgm:t>
    </dgm:pt>
    <dgm:pt modelId="{5F013F15-49CC-4F94-BD36-B6ECC87843D7}">
      <dgm:prSet/>
      <dgm:spPr/>
      <dgm:t>
        <a:bodyPr/>
        <a:lstStyle/>
        <a:p>
          <a:r>
            <a:rPr lang="en-US" b="1" dirty="0"/>
            <a:t>Environmental Management</a:t>
          </a:r>
        </a:p>
      </dgm:t>
    </dgm:pt>
    <dgm:pt modelId="{856B5CBF-349B-4EE6-B7FA-5D78EE87139D}" type="parTrans" cxnId="{8AF007E3-69D1-47B3-8585-721E129CFB9A}">
      <dgm:prSet/>
      <dgm:spPr/>
      <dgm:t>
        <a:bodyPr/>
        <a:lstStyle/>
        <a:p>
          <a:endParaRPr lang="en-US"/>
        </a:p>
      </dgm:t>
    </dgm:pt>
    <dgm:pt modelId="{BF0C2780-21DD-4066-AD20-06C354CEB8F6}" type="sibTrans" cxnId="{8AF007E3-69D1-47B3-8585-721E129CFB9A}">
      <dgm:prSet/>
      <dgm:spPr/>
      <dgm:t>
        <a:bodyPr/>
        <a:lstStyle/>
        <a:p>
          <a:endParaRPr lang="en-US"/>
        </a:p>
      </dgm:t>
    </dgm:pt>
    <dgm:pt modelId="{9986E64D-C92A-435A-A785-A9C71288695B}">
      <dgm:prSet custT="1"/>
      <dgm:spPr/>
      <dgm:t>
        <a:bodyPr/>
        <a:lstStyle/>
        <a:p>
          <a:pPr>
            <a:buNone/>
          </a:pPr>
          <a:r>
            <a:rPr lang="en-US" sz="2400" dirty="0"/>
            <a:t>• </a:t>
          </a:r>
          <a:r>
            <a:rPr lang="en-US" sz="2400" b="0" i="0" dirty="0"/>
            <a:t>Vaccinate 3-6 weeks prior to pinkeye season</a:t>
          </a:r>
          <a:endParaRPr lang="en-US" sz="2400" dirty="0"/>
        </a:p>
      </dgm:t>
    </dgm:pt>
    <dgm:pt modelId="{523419CE-D8ED-4D0E-BE17-A33AD8511251}" type="sibTrans" cxnId="{71D42E1A-633C-4F65-A819-0D3B7E3D7551}">
      <dgm:prSet/>
      <dgm:spPr/>
      <dgm:t>
        <a:bodyPr/>
        <a:lstStyle/>
        <a:p>
          <a:endParaRPr lang="en-US"/>
        </a:p>
      </dgm:t>
    </dgm:pt>
    <dgm:pt modelId="{48634F0B-FA1F-429F-B791-71EE11B2B9D4}" type="parTrans" cxnId="{71D42E1A-633C-4F65-A819-0D3B7E3D7551}">
      <dgm:prSet/>
      <dgm:spPr/>
      <dgm:t>
        <a:bodyPr/>
        <a:lstStyle/>
        <a:p>
          <a:endParaRPr lang="en-US"/>
        </a:p>
      </dgm:t>
    </dgm:pt>
    <dgm:pt modelId="{F283D2B8-4D3F-42B5-8625-9E979520886B}">
      <dgm:prSet custT="1"/>
      <dgm:spPr/>
      <dgm:t>
        <a:bodyPr/>
        <a:lstStyle/>
        <a:p>
          <a:r>
            <a:rPr lang="en-US" sz="2400" dirty="0"/>
            <a:t>• </a:t>
          </a:r>
          <a:r>
            <a:rPr lang="en-US" sz="2400" b="0" i="0" dirty="0"/>
            <a:t>Ear Tags</a:t>
          </a:r>
          <a:br>
            <a:rPr lang="en-US" sz="2400" b="0" i="0" dirty="0"/>
          </a:br>
          <a:r>
            <a:rPr lang="en-US" sz="2400" dirty="0"/>
            <a:t>• </a:t>
          </a:r>
          <a:r>
            <a:rPr lang="en-US" sz="2400" b="0" i="0" dirty="0"/>
            <a:t>Pour-on Insecticide</a:t>
          </a:r>
          <a:br>
            <a:rPr lang="en-US" sz="2400" b="0" i="0" dirty="0"/>
          </a:br>
          <a:r>
            <a:rPr lang="en-US" sz="2400" dirty="0"/>
            <a:t>• </a:t>
          </a:r>
          <a:r>
            <a:rPr lang="en-US" sz="2400" b="0" i="0" dirty="0"/>
            <a:t>Premise Spray</a:t>
          </a:r>
          <a:endParaRPr lang="en-US" sz="2400" dirty="0"/>
        </a:p>
      </dgm:t>
    </dgm:pt>
    <dgm:pt modelId="{1FFFEFB0-C6B8-4403-95E7-C3607B5B85BE}" type="sibTrans" cxnId="{5FC2E05D-84E6-4BFA-B7A1-803B5BF5E1B4}">
      <dgm:prSet/>
      <dgm:spPr/>
      <dgm:t>
        <a:bodyPr/>
        <a:lstStyle/>
        <a:p>
          <a:endParaRPr lang="en-US"/>
        </a:p>
      </dgm:t>
    </dgm:pt>
    <dgm:pt modelId="{314F7265-7ED9-4601-A151-6A2A56FCDAAC}" type="parTrans" cxnId="{5FC2E05D-84E6-4BFA-B7A1-803B5BF5E1B4}">
      <dgm:prSet/>
      <dgm:spPr/>
      <dgm:t>
        <a:bodyPr/>
        <a:lstStyle/>
        <a:p>
          <a:endParaRPr lang="en-US"/>
        </a:p>
      </dgm:t>
    </dgm:pt>
    <dgm:pt modelId="{C03D2654-D6E9-2643-8708-816D081DC4DA}">
      <dgm:prSet custT="1"/>
      <dgm:spPr/>
      <dgm:t>
        <a:bodyPr/>
        <a:lstStyle/>
        <a:p>
          <a:pPr>
            <a:buFont typeface="Arial" panose="020B0604020202020204" pitchFamily="34" charset="0"/>
            <a:buNone/>
          </a:pPr>
          <a:r>
            <a:rPr lang="en-US" sz="2400"/>
            <a:t>• Booster </a:t>
          </a:r>
          <a:r>
            <a:rPr lang="en-US" sz="2400" dirty="0"/>
            <a:t>per label instructions</a:t>
          </a:r>
        </a:p>
      </dgm:t>
    </dgm:pt>
    <dgm:pt modelId="{D0B4A62B-11B9-F44A-8F96-A5E7EBC93C79}" type="parTrans" cxnId="{A3AE3752-4A3A-A74C-9ADE-E607CC81887A}">
      <dgm:prSet/>
      <dgm:spPr/>
      <dgm:t>
        <a:bodyPr/>
        <a:lstStyle/>
        <a:p>
          <a:endParaRPr lang="en-US"/>
        </a:p>
      </dgm:t>
    </dgm:pt>
    <dgm:pt modelId="{81BD8A48-5ECF-A14A-B059-068CE6633629}" type="sibTrans" cxnId="{A3AE3752-4A3A-A74C-9ADE-E607CC81887A}">
      <dgm:prSet/>
      <dgm:spPr/>
      <dgm:t>
        <a:bodyPr/>
        <a:lstStyle/>
        <a:p>
          <a:endParaRPr lang="en-US"/>
        </a:p>
      </dgm:t>
    </dgm:pt>
    <dgm:pt modelId="{510F9B57-C4AA-4C1C-B7C7-04A2690F5AC0}">
      <dgm:prSet custT="1"/>
      <dgm:spPr/>
      <dgm:t>
        <a:bodyPr/>
        <a:lstStyle/>
        <a:p>
          <a:r>
            <a:rPr lang="en-US" sz="2400" b="0" i="0" dirty="0"/>
            <a:t>• Reduce eye irritants such as dust, pollen, tall grasses</a:t>
          </a:r>
          <a:br>
            <a:rPr lang="en-US" sz="2400" b="0" i="0" dirty="0"/>
          </a:br>
          <a:r>
            <a:rPr lang="en-US" sz="2400" b="0" i="0" dirty="0"/>
            <a:t>   and UV light (sunlight)</a:t>
          </a:r>
          <a:br>
            <a:rPr lang="en-US" sz="2400" b="0" i="0" dirty="0"/>
          </a:br>
          <a:r>
            <a:rPr lang="en-US" sz="2400" b="0" i="0" dirty="0"/>
            <a:t>• Keep cattle well hydrated</a:t>
          </a:r>
          <a:br>
            <a:rPr lang="en-US" sz="2400" b="0" i="0" dirty="0"/>
          </a:br>
          <a:r>
            <a:rPr lang="en-US" sz="2400" b="0" i="0" dirty="0"/>
            <a:t>• Reduce sources of stress, such as overcrowding </a:t>
          </a:r>
          <a:r>
            <a:rPr lang="en-US" sz="2400" dirty="0"/>
            <a:t>internal </a:t>
          </a:r>
          <a:br>
            <a:rPr lang="en-US" sz="2400" dirty="0"/>
          </a:br>
          <a:r>
            <a:rPr lang="en-US" sz="2400" dirty="0"/>
            <a:t>   parasitism</a:t>
          </a:r>
          <a:br>
            <a:rPr lang="en-US" sz="2400" dirty="0"/>
          </a:br>
          <a:r>
            <a:rPr lang="en-US" sz="2400" b="0" i="0" dirty="0"/>
            <a:t>• Discuss mineral program with a nutritionist</a:t>
          </a:r>
          <a:endParaRPr lang="en-US" sz="2400" dirty="0"/>
        </a:p>
      </dgm:t>
    </dgm:pt>
    <dgm:pt modelId="{E1E3922B-BC9F-4B3A-B106-637EC9473A38}" type="sibTrans" cxnId="{622A4479-DA7F-47BE-97EB-FE587DFD5942}">
      <dgm:prSet/>
      <dgm:spPr/>
      <dgm:t>
        <a:bodyPr/>
        <a:lstStyle/>
        <a:p>
          <a:endParaRPr lang="en-US"/>
        </a:p>
      </dgm:t>
    </dgm:pt>
    <dgm:pt modelId="{694C9FCA-85ED-4435-BC39-0F1958D1820B}" type="parTrans" cxnId="{622A4479-DA7F-47BE-97EB-FE587DFD5942}">
      <dgm:prSet/>
      <dgm:spPr/>
      <dgm:t>
        <a:bodyPr/>
        <a:lstStyle/>
        <a:p>
          <a:endParaRPr lang="en-US"/>
        </a:p>
      </dgm:t>
    </dgm:pt>
    <dgm:pt modelId="{28C269D9-437F-C54D-801A-6AA2147CC280}" type="pres">
      <dgm:prSet presAssocID="{D577D5F3-9D26-4267-ACFE-9137FD6D2A72}" presName="Name0" presStyleCnt="0">
        <dgm:presLayoutVars>
          <dgm:dir/>
          <dgm:animLvl val="lvl"/>
          <dgm:resizeHandles val="exact"/>
        </dgm:presLayoutVars>
      </dgm:prSet>
      <dgm:spPr/>
    </dgm:pt>
    <dgm:pt modelId="{B14B9CEB-7EED-DF42-B198-F653A3AEED0D}" type="pres">
      <dgm:prSet presAssocID="{5F013F15-49CC-4F94-BD36-B6ECC87843D7}" presName="boxAndChildren" presStyleCnt="0"/>
      <dgm:spPr/>
    </dgm:pt>
    <dgm:pt modelId="{35FD1F8A-E26E-D240-A341-E086EBE120C2}" type="pres">
      <dgm:prSet presAssocID="{5F013F15-49CC-4F94-BD36-B6ECC87843D7}" presName="parentTextBox" presStyleLbl="alignNode1" presStyleIdx="0" presStyleCnt="3" custScaleY="140820"/>
      <dgm:spPr/>
    </dgm:pt>
    <dgm:pt modelId="{7C9585A2-E4EF-0447-ADD5-00D0435510CC}" type="pres">
      <dgm:prSet presAssocID="{5F013F15-49CC-4F94-BD36-B6ECC87843D7}" presName="descendantBox" presStyleLbl="bgAccFollowNode1" presStyleIdx="0" presStyleCnt="3" custScaleX="99514" custScaleY="141490"/>
      <dgm:spPr/>
    </dgm:pt>
    <dgm:pt modelId="{97734F07-DAC9-934E-A27F-4BC761F5E9BC}" type="pres">
      <dgm:prSet presAssocID="{6C85BFBD-BF94-4A76-BA21-30048B37DBE5}" presName="sp" presStyleCnt="0"/>
      <dgm:spPr/>
    </dgm:pt>
    <dgm:pt modelId="{42B9A92E-3CF8-054D-B5DF-915FA57DFF34}" type="pres">
      <dgm:prSet presAssocID="{E828C3FA-BCDC-4807-9F8B-62810E2E5BB1}" presName="arrowAndChildren" presStyleCnt="0"/>
      <dgm:spPr/>
    </dgm:pt>
    <dgm:pt modelId="{13294966-C1AD-9449-92A6-152291230C6F}" type="pres">
      <dgm:prSet presAssocID="{E828C3FA-BCDC-4807-9F8B-62810E2E5BB1}" presName="parentTextArrow" presStyleLbl="node1" presStyleIdx="0" presStyleCnt="0"/>
      <dgm:spPr/>
    </dgm:pt>
    <dgm:pt modelId="{DCD96AC8-05DC-5B4F-8600-CFFAE9C47544}" type="pres">
      <dgm:prSet presAssocID="{E828C3FA-BCDC-4807-9F8B-62810E2E5BB1}" presName="arrow" presStyleLbl="alignNode1" presStyleIdx="1" presStyleCnt="3" custLinFactNeighborX="-616"/>
      <dgm:spPr/>
    </dgm:pt>
    <dgm:pt modelId="{3FBA9C1D-C94F-CF46-9AAE-A84F6CE52474}" type="pres">
      <dgm:prSet presAssocID="{E828C3FA-BCDC-4807-9F8B-62810E2E5BB1}" presName="descendantArrow" presStyleLbl="bgAccFollowNode1" presStyleIdx="1" presStyleCnt="3" custScaleX="99907"/>
      <dgm:spPr/>
    </dgm:pt>
    <dgm:pt modelId="{2753E36D-5E3A-1244-AAE6-B669A6A7B2B2}" type="pres">
      <dgm:prSet presAssocID="{D8615366-0FF5-41B0-A314-58EDB8000B16}" presName="sp" presStyleCnt="0"/>
      <dgm:spPr/>
    </dgm:pt>
    <dgm:pt modelId="{2F8E7946-D996-3A40-97D3-12A402A0A160}" type="pres">
      <dgm:prSet presAssocID="{9CDFDB23-BBA5-48E5-ABAE-3E597638B69A}" presName="arrowAndChildren" presStyleCnt="0"/>
      <dgm:spPr/>
    </dgm:pt>
    <dgm:pt modelId="{CC22B4EB-1F23-604A-BCFC-A17ABEBA950E}" type="pres">
      <dgm:prSet presAssocID="{9CDFDB23-BBA5-48E5-ABAE-3E597638B69A}" presName="parentTextArrow" presStyleLbl="node1" presStyleIdx="0" presStyleCnt="0"/>
      <dgm:spPr/>
    </dgm:pt>
    <dgm:pt modelId="{94360AA2-315D-7242-BFF3-D613C6652D06}" type="pres">
      <dgm:prSet presAssocID="{9CDFDB23-BBA5-48E5-ABAE-3E597638B69A}" presName="arrow" presStyleLbl="alignNode1" presStyleIdx="2" presStyleCnt="3" custLinFactNeighborX="-3540" custLinFactNeighborY="-47"/>
      <dgm:spPr/>
    </dgm:pt>
    <dgm:pt modelId="{31AA1CD0-F5C2-204C-A254-F69C8095EA23}" type="pres">
      <dgm:prSet presAssocID="{9CDFDB23-BBA5-48E5-ABAE-3E597638B69A}" presName="descendantArrow" presStyleLbl="bgAccFollowNode1" presStyleIdx="2" presStyleCnt="3" custScaleX="100052" custLinFactNeighborX="197" custLinFactNeighborY="-72"/>
      <dgm:spPr/>
    </dgm:pt>
  </dgm:ptLst>
  <dgm:cxnLst>
    <dgm:cxn modelId="{71D42E1A-633C-4F65-A819-0D3B7E3D7551}" srcId="{9CDFDB23-BBA5-48E5-ABAE-3E597638B69A}" destId="{9986E64D-C92A-435A-A785-A9C71288695B}" srcOrd="0" destOrd="0" parTransId="{48634F0B-FA1F-429F-B791-71EE11B2B9D4}" sibTransId="{523419CE-D8ED-4D0E-BE17-A33AD8511251}"/>
    <dgm:cxn modelId="{EA30741B-CB82-4272-809E-3779E940141A}" srcId="{D577D5F3-9D26-4267-ACFE-9137FD6D2A72}" destId="{9CDFDB23-BBA5-48E5-ABAE-3E597638B69A}" srcOrd="0" destOrd="0" parTransId="{F2222351-F0B2-4992-849E-67153016A54E}" sibTransId="{D8615366-0FF5-41B0-A314-58EDB8000B16}"/>
    <dgm:cxn modelId="{66488320-F250-4F9F-8D14-145A7DAE8235}" srcId="{D577D5F3-9D26-4267-ACFE-9137FD6D2A72}" destId="{E828C3FA-BCDC-4807-9F8B-62810E2E5BB1}" srcOrd="1" destOrd="0" parTransId="{3D3AE8D1-DE95-416A-89CE-A6852698F191}" sibTransId="{6C85BFBD-BF94-4A76-BA21-30048B37DBE5}"/>
    <dgm:cxn modelId="{83CEDF27-BC27-0C47-8B32-E40752E621A7}" type="presOf" srcId="{C03D2654-D6E9-2643-8708-816D081DC4DA}" destId="{31AA1CD0-F5C2-204C-A254-F69C8095EA23}" srcOrd="0" destOrd="1" presId="urn:microsoft.com/office/officeart/2016/7/layout/VerticalDownArrowProcess"/>
    <dgm:cxn modelId="{5FC2E05D-84E6-4BFA-B7A1-803B5BF5E1B4}" srcId="{E828C3FA-BCDC-4807-9F8B-62810E2E5BB1}" destId="{F283D2B8-4D3F-42B5-8625-9E979520886B}" srcOrd="0" destOrd="0" parTransId="{314F7265-7ED9-4601-A151-6A2A56FCDAAC}" sibTransId="{1FFFEFB0-C6B8-4403-95E7-C3607B5B85BE}"/>
    <dgm:cxn modelId="{95DAC141-A800-5C45-8CF0-618D8C7BECDF}" type="presOf" srcId="{F283D2B8-4D3F-42B5-8625-9E979520886B}" destId="{3FBA9C1D-C94F-CF46-9AAE-A84F6CE52474}" srcOrd="0" destOrd="0" presId="urn:microsoft.com/office/officeart/2016/7/layout/VerticalDownArrowProcess"/>
    <dgm:cxn modelId="{BE611A42-B05E-FC42-8D83-88F83A6A5194}" type="presOf" srcId="{E828C3FA-BCDC-4807-9F8B-62810E2E5BB1}" destId="{13294966-C1AD-9449-92A6-152291230C6F}" srcOrd="0" destOrd="0" presId="urn:microsoft.com/office/officeart/2016/7/layout/VerticalDownArrowProcess"/>
    <dgm:cxn modelId="{FD34CF62-7D5A-AC46-820E-466D9EDD56EF}" type="presOf" srcId="{5F013F15-49CC-4F94-BD36-B6ECC87843D7}" destId="{35FD1F8A-E26E-D240-A341-E086EBE120C2}" srcOrd="0" destOrd="0" presId="urn:microsoft.com/office/officeart/2016/7/layout/VerticalDownArrowProcess"/>
    <dgm:cxn modelId="{03DB2A63-F541-7549-B5C4-5789BFEE9B3B}" type="presOf" srcId="{9986E64D-C92A-435A-A785-A9C71288695B}" destId="{31AA1CD0-F5C2-204C-A254-F69C8095EA23}" srcOrd="0" destOrd="0" presId="urn:microsoft.com/office/officeart/2016/7/layout/VerticalDownArrowProcess"/>
    <dgm:cxn modelId="{A3AE3752-4A3A-A74C-9ADE-E607CC81887A}" srcId="{9CDFDB23-BBA5-48E5-ABAE-3E597638B69A}" destId="{C03D2654-D6E9-2643-8708-816D081DC4DA}" srcOrd="1" destOrd="0" parTransId="{D0B4A62B-11B9-F44A-8F96-A5E7EBC93C79}" sibTransId="{81BD8A48-5ECF-A14A-B059-068CE6633629}"/>
    <dgm:cxn modelId="{2A893255-2C2D-D946-8FF4-BB8D3B6E266B}" type="presOf" srcId="{9CDFDB23-BBA5-48E5-ABAE-3E597638B69A}" destId="{94360AA2-315D-7242-BFF3-D613C6652D06}" srcOrd="1" destOrd="0" presId="urn:microsoft.com/office/officeart/2016/7/layout/VerticalDownArrowProcess"/>
    <dgm:cxn modelId="{713CC475-90DD-CE4A-B7D9-97542E3FBF87}" type="presOf" srcId="{510F9B57-C4AA-4C1C-B7C7-04A2690F5AC0}" destId="{7C9585A2-E4EF-0447-ADD5-00D0435510CC}" srcOrd="0" destOrd="0" presId="urn:microsoft.com/office/officeart/2016/7/layout/VerticalDownArrowProcess"/>
    <dgm:cxn modelId="{622A4479-DA7F-47BE-97EB-FE587DFD5942}" srcId="{5F013F15-49CC-4F94-BD36-B6ECC87843D7}" destId="{510F9B57-C4AA-4C1C-B7C7-04A2690F5AC0}" srcOrd="0" destOrd="0" parTransId="{694C9FCA-85ED-4435-BC39-0F1958D1820B}" sibTransId="{E1E3922B-BC9F-4B3A-B106-637EC9473A38}"/>
    <dgm:cxn modelId="{831071A5-C972-9149-B7CE-BFD8A3754D7E}" type="presOf" srcId="{D577D5F3-9D26-4267-ACFE-9137FD6D2A72}" destId="{28C269D9-437F-C54D-801A-6AA2147CC280}" srcOrd="0" destOrd="0" presId="urn:microsoft.com/office/officeart/2016/7/layout/VerticalDownArrowProcess"/>
    <dgm:cxn modelId="{8AF007E3-69D1-47B3-8585-721E129CFB9A}" srcId="{D577D5F3-9D26-4267-ACFE-9137FD6D2A72}" destId="{5F013F15-49CC-4F94-BD36-B6ECC87843D7}" srcOrd="2" destOrd="0" parTransId="{856B5CBF-349B-4EE6-B7FA-5D78EE87139D}" sibTransId="{BF0C2780-21DD-4066-AD20-06C354CEB8F6}"/>
    <dgm:cxn modelId="{7700AEEE-B5B3-974E-AA7F-B26F4E6A784D}" type="presOf" srcId="{E828C3FA-BCDC-4807-9F8B-62810E2E5BB1}" destId="{DCD96AC8-05DC-5B4F-8600-CFFAE9C47544}" srcOrd="1" destOrd="0" presId="urn:microsoft.com/office/officeart/2016/7/layout/VerticalDownArrowProcess"/>
    <dgm:cxn modelId="{D14C09F4-7C73-8C48-8EC5-F2E5D8B43AB0}" type="presOf" srcId="{9CDFDB23-BBA5-48E5-ABAE-3E597638B69A}" destId="{CC22B4EB-1F23-604A-BCFC-A17ABEBA950E}" srcOrd="0" destOrd="0" presId="urn:microsoft.com/office/officeart/2016/7/layout/VerticalDownArrowProcess"/>
    <dgm:cxn modelId="{EA27F5BE-3D34-F44D-BC57-5EBE20151800}" type="presParOf" srcId="{28C269D9-437F-C54D-801A-6AA2147CC280}" destId="{B14B9CEB-7EED-DF42-B198-F653A3AEED0D}" srcOrd="0" destOrd="0" presId="urn:microsoft.com/office/officeart/2016/7/layout/VerticalDownArrowProcess"/>
    <dgm:cxn modelId="{BD1DC35F-26BD-F94D-851B-39915B0BEE35}" type="presParOf" srcId="{B14B9CEB-7EED-DF42-B198-F653A3AEED0D}" destId="{35FD1F8A-E26E-D240-A341-E086EBE120C2}" srcOrd="0" destOrd="0" presId="urn:microsoft.com/office/officeart/2016/7/layout/VerticalDownArrowProcess"/>
    <dgm:cxn modelId="{951F3EBD-C232-8D40-9BF1-A6CF635BA758}" type="presParOf" srcId="{B14B9CEB-7EED-DF42-B198-F653A3AEED0D}" destId="{7C9585A2-E4EF-0447-ADD5-00D0435510CC}" srcOrd="1" destOrd="0" presId="urn:microsoft.com/office/officeart/2016/7/layout/VerticalDownArrowProcess"/>
    <dgm:cxn modelId="{F54AC48D-123C-FE45-A4CF-B4F1A5C75B21}" type="presParOf" srcId="{28C269D9-437F-C54D-801A-6AA2147CC280}" destId="{97734F07-DAC9-934E-A27F-4BC761F5E9BC}" srcOrd="1" destOrd="0" presId="urn:microsoft.com/office/officeart/2016/7/layout/VerticalDownArrowProcess"/>
    <dgm:cxn modelId="{6D1D70AD-55A0-5E4F-84DC-F7FCE183C6F8}" type="presParOf" srcId="{28C269D9-437F-C54D-801A-6AA2147CC280}" destId="{42B9A92E-3CF8-054D-B5DF-915FA57DFF34}" srcOrd="2" destOrd="0" presId="urn:microsoft.com/office/officeart/2016/7/layout/VerticalDownArrowProcess"/>
    <dgm:cxn modelId="{6D224EE7-393B-2C4A-AEC5-7C794793A436}" type="presParOf" srcId="{42B9A92E-3CF8-054D-B5DF-915FA57DFF34}" destId="{13294966-C1AD-9449-92A6-152291230C6F}" srcOrd="0" destOrd="0" presId="urn:microsoft.com/office/officeart/2016/7/layout/VerticalDownArrowProcess"/>
    <dgm:cxn modelId="{C9D76235-9B4C-D44A-BD4A-BE05ED9F80C2}" type="presParOf" srcId="{42B9A92E-3CF8-054D-B5DF-915FA57DFF34}" destId="{DCD96AC8-05DC-5B4F-8600-CFFAE9C47544}" srcOrd="1" destOrd="0" presId="urn:microsoft.com/office/officeart/2016/7/layout/VerticalDownArrowProcess"/>
    <dgm:cxn modelId="{6BBFC862-C8EE-9547-82C2-6550C516E04E}" type="presParOf" srcId="{42B9A92E-3CF8-054D-B5DF-915FA57DFF34}" destId="{3FBA9C1D-C94F-CF46-9AAE-A84F6CE52474}" srcOrd="2" destOrd="0" presId="urn:microsoft.com/office/officeart/2016/7/layout/VerticalDownArrowProcess"/>
    <dgm:cxn modelId="{03BD7769-8B11-9842-B03F-1DE173F6BF96}" type="presParOf" srcId="{28C269D9-437F-C54D-801A-6AA2147CC280}" destId="{2753E36D-5E3A-1244-AAE6-B669A6A7B2B2}" srcOrd="3" destOrd="0" presId="urn:microsoft.com/office/officeart/2016/7/layout/VerticalDownArrowProcess"/>
    <dgm:cxn modelId="{254ADCF3-E0C6-1142-A47C-C3A5B281BD34}" type="presParOf" srcId="{28C269D9-437F-C54D-801A-6AA2147CC280}" destId="{2F8E7946-D996-3A40-97D3-12A402A0A160}" srcOrd="4" destOrd="0" presId="urn:microsoft.com/office/officeart/2016/7/layout/VerticalDownArrowProcess"/>
    <dgm:cxn modelId="{1E74B5AC-37CD-A24F-BA06-EA082B3BB62E}" type="presParOf" srcId="{2F8E7946-D996-3A40-97D3-12A402A0A160}" destId="{CC22B4EB-1F23-604A-BCFC-A17ABEBA950E}" srcOrd="0" destOrd="0" presId="urn:microsoft.com/office/officeart/2016/7/layout/VerticalDownArrowProcess"/>
    <dgm:cxn modelId="{BC062681-ABB1-FB43-B54E-8D5C9F44D2BE}" type="presParOf" srcId="{2F8E7946-D996-3A40-97D3-12A402A0A160}" destId="{94360AA2-315D-7242-BFF3-D613C6652D06}" srcOrd="1" destOrd="0" presId="urn:microsoft.com/office/officeart/2016/7/layout/VerticalDownArrowProcess"/>
    <dgm:cxn modelId="{7CF6FEB7-C954-1E49-90E4-521D17138775}" type="presParOf" srcId="{2F8E7946-D996-3A40-97D3-12A402A0A160}" destId="{31AA1CD0-F5C2-204C-A254-F69C8095EA23}"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2FF73-67F4-A140-A033-EEC3C22032A5}">
      <dsp:nvSpPr>
        <dsp:cNvPr id="0" name=""/>
        <dsp:cNvSpPr/>
      </dsp:nvSpPr>
      <dsp:spPr>
        <a:xfrm>
          <a:off x="0" y="4387668"/>
          <a:ext cx="3094327" cy="144013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0069" tIns="256032" rIns="220069"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Stage 3</a:t>
          </a:r>
        </a:p>
      </dsp:txBody>
      <dsp:txXfrm>
        <a:off x="0" y="4387668"/>
        <a:ext cx="3094327" cy="1440130"/>
      </dsp:txXfrm>
    </dsp:sp>
    <dsp:sp modelId="{B6954A1E-AD46-9141-B4F6-99798D6A07D0}">
      <dsp:nvSpPr>
        <dsp:cNvPr id="0" name=""/>
        <dsp:cNvSpPr/>
      </dsp:nvSpPr>
      <dsp:spPr>
        <a:xfrm>
          <a:off x="3094327" y="4387668"/>
          <a:ext cx="9282981" cy="144013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8303" tIns="304800" rIns="188303" bIns="304800" numCol="1" spcCol="1270" anchor="ctr" anchorCtr="0">
          <a:noAutofit/>
        </a:bodyPr>
        <a:lstStyle/>
        <a:p>
          <a:pPr marL="0" lvl="0" indent="0" algn="l" defTabSz="1066800">
            <a:lnSpc>
              <a:spcPct val="90000"/>
            </a:lnSpc>
            <a:spcBef>
              <a:spcPct val="0"/>
            </a:spcBef>
            <a:spcAft>
              <a:spcPct val="35000"/>
            </a:spcAft>
            <a:buNone/>
          </a:pPr>
          <a:r>
            <a:rPr lang="en-US" sz="2400" kern="1200" dirty="0"/>
            <a:t>• White spot (ulcer) now covers most of the eye</a:t>
          </a:r>
        </a:p>
        <a:p>
          <a:pPr marL="0" lvl="0" indent="0" algn="l" defTabSz="1066800">
            <a:lnSpc>
              <a:spcPct val="90000"/>
            </a:lnSpc>
            <a:spcBef>
              <a:spcPct val="0"/>
            </a:spcBef>
            <a:spcAft>
              <a:spcPct val="35000"/>
            </a:spcAft>
            <a:buNone/>
          </a:pPr>
          <a:r>
            <a:rPr lang="en-US" sz="2400" kern="1200" dirty="0"/>
            <a:t>• Inflammation spreads to the inner part of the eye</a:t>
          </a:r>
        </a:p>
        <a:p>
          <a:pPr marL="0" lvl="0" indent="0" algn="l" defTabSz="1066800">
            <a:lnSpc>
              <a:spcPct val="90000"/>
            </a:lnSpc>
            <a:spcBef>
              <a:spcPct val="0"/>
            </a:spcBef>
            <a:spcAft>
              <a:spcPct val="35000"/>
            </a:spcAft>
            <a:buNone/>
          </a:pPr>
          <a:r>
            <a:rPr lang="en-US" sz="2400" kern="1200" dirty="0"/>
            <a:t>• Eye may now appear yellow &amp; “goopy” when it fills with fibrin</a:t>
          </a:r>
        </a:p>
      </dsp:txBody>
      <dsp:txXfrm>
        <a:off x="3094327" y="4387668"/>
        <a:ext cx="9282981" cy="1440130"/>
      </dsp:txXfrm>
    </dsp:sp>
    <dsp:sp modelId="{DCD96AC8-05DC-5B4F-8600-CFFAE9C47544}">
      <dsp:nvSpPr>
        <dsp:cNvPr id="0" name=""/>
        <dsp:cNvSpPr/>
      </dsp:nvSpPr>
      <dsp:spPr>
        <a:xfrm rot="10800000">
          <a:off x="0" y="2194349"/>
          <a:ext cx="3094327" cy="221492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0069" tIns="256032" rIns="220069"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Stage 2</a:t>
          </a:r>
        </a:p>
      </dsp:txBody>
      <dsp:txXfrm rot="-10800000">
        <a:off x="0" y="2194349"/>
        <a:ext cx="3094327" cy="1439698"/>
      </dsp:txXfrm>
    </dsp:sp>
    <dsp:sp modelId="{3FBA9C1D-C94F-CF46-9AAE-A84F6CE52474}">
      <dsp:nvSpPr>
        <dsp:cNvPr id="0" name=""/>
        <dsp:cNvSpPr/>
      </dsp:nvSpPr>
      <dsp:spPr>
        <a:xfrm>
          <a:off x="3094327" y="2194349"/>
          <a:ext cx="9282981" cy="143969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8303" tIns="304800" rIns="188303" bIns="304800" numCol="1" spcCol="1270" anchor="ctr" anchorCtr="0">
          <a:noAutofit/>
        </a:bodyPr>
        <a:lstStyle/>
        <a:p>
          <a:pPr marL="0" lvl="0" indent="0" algn="l" defTabSz="1066800">
            <a:lnSpc>
              <a:spcPct val="90000"/>
            </a:lnSpc>
            <a:spcBef>
              <a:spcPct val="0"/>
            </a:spcBef>
            <a:spcAft>
              <a:spcPct val="35000"/>
            </a:spcAft>
            <a:buNone/>
          </a:pPr>
          <a:r>
            <a:rPr lang="en-US" sz="2400" kern="1200" dirty="0"/>
            <a:t>• Symptoms from Stage 1 continue as eye becomes more cloudy   </a:t>
          </a:r>
          <a:br>
            <a:rPr lang="en-US" sz="2400" kern="1200" dirty="0"/>
          </a:br>
          <a:r>
            <a:rPr lang="en-US" sz="2400" kern="1200" dirty="0"/>
            <a:t>  and the white spot (ulcer) spreads</a:t>
          </a:r>
        </a:p>
        <a:p>
          <a:pPr marL="0" lvl="0" indent="0" algn="l" defTabSz="1066800">
            <a:lnSpc>
              <a:spcPct val="90000"/>
            </a:lnSpc>
            <a:spcBef>
              <a:spcPct val="0"/>
            </a:spcBef>
            <a:spcAft>
              <a:spcPct val="35000"/>
            </a:spcAft>
            <a:buNone/>
          </a:pPr>
          <a:r>
            <a:rPr lang="en-US" sz="2400" kern="1200" dirty="0"/>
            <a:t>• Eye may look pink or red from enlarged blood vessels</a:t>
          </a:r>
        </a:p>
      </dsp:txBody>
      <dsp:txXfrm>
        <a:off x="3094327" y="2194349"/>
        <a:ext cx="9282981" cy="1439698"/>
      </dsp:txXfrm>
    </dsp:sp>
    <dsp:sp modelId="{94360AA2-315D-7242-BFF3-D613C6652D06}">
      <dsp:nvSpPr>
        <dsp:cNvPr id="0" name=""/>
        <dsp:cNvSpPr/>
      </dsp:nvSpPr>
      <dsp:spPr>
        <a:xfrm rot="10800000">
          <a:off x="0" y="1030"/>
          <a:ext cx="3094327" cy="221492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0069" tIns="256032" rIns="220069"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Stage 1</a:t>
          </a:r>
        </a:p>
      </dsp:txBody>
      <dsp:txXfrm rot="-10800000">
        <a:off x="0" y="1030"/>
        <a:ext cx="3094327" cy="1439698"/>
      </dsp:txXfrm>
    </dsp:sp>
    <dsp:sp modelId="{31AA1CD0-F5C2-204C-A254-F69C8095EA23}">
      <dsp:nvSpPr>
        <dsp:cNvPr id="0" name=""/>
        <dsp:cNvSpPr/>
      </dsp:nvSpPr>
      <dsp:spPr>
        <a:xfrm>
          <a:off x="3094327" y="1030"/>
          <a:ext cx="9282981" cy="143969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8303" tIns="304800" rIns="188303" bIns="304800" numCol="1" spcCol="1270" anchor="ctr" anchorCtr="0">
          <a:noAutofit/>
        </a:bodyPr>
        <a:lstStyle/>
        <a:p>
          <a:pPr marL="0" lvl="0" indent="0" algn="l" defTabSz="1066800">
            <a:lnSpc>
              <a:spcPct val="90000"/>
            </a:lnSpc>
            <a:spcBef>
              <a:spcPct val="0"/>
            </a:spcBef>
            <a:spcAft>
              <a:spcPct val="35000"/>
            </a:spcAft>
            <a:buNone/>
          </a:pPr>
          <a:r>
            <a:rPr lang="en-US" sz="2400" kern="1200" dirty="0"/>
            <a:t>• Excessive tearing, blinking and increased sensitivity to sunlight</a:t>
          </a:r>
        </a:p>
        <a:p>
          <a:pPr marL="0" lvl="0" indent="0" algn="l" defTabSz="1066800">
            <a:lnSpc>
              <a:spcPct val="90000"/>
            </a:lnSpc>
            <a:spcBef>
              <a:spcPct val="0"/>
            </a:spcBef>
            <a:spcAft>
              <a:spcPct val="35000"/>
            </a:spcAft>
            <a:buNone/>
          </a:pPr>
          <a:r>
            <a:rPr lang="en-US" sz="2400" kern="1200" dirty="0"/>
            <a:t>• Cloudy eye due to inflammation</a:t>
          </a:r>
        </a:p>
        <a:p>
          <a:pPr marL="0" lvl="0" indent="0" algn="l" defTabSz="1066800">
            <a:lnSpc>
              <a:spcPct val="90000"/>
            </a:lnSpc>
            <a:spcBef>
              <a:spcPct val="0"/>
            </a:spcBef>
            <a:spcAft>
              <a:spcPct val="35000"/>
            </a:spcAft>
            <a:buNone/>
          </a:pPr>
          <a:r>
            <a:rPr lang="en-US" sz="2400" kern="1200" dirty="0"/>
            <a:t>• May see a white spot which may be a small ulcer</a:t>
          </a:r>
        </a:p>
      </dsp:txBody>
      <dsp:txXfrm>
        <a:off x="3094327" y="1030"/>
        <a:ext cx="9282981" cy="1439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D1F8A-E26E-D240-A341-E086EBE120C2}">
      <dsp:nvSpPr>
        <dsp:cNvPr id="0" name=""/>
        <dsp:cNvSpPr/>
      </dsp:nvSpPr>
      <dsp:spPr>
        <a:xfrm>
          <a:off x="11768" y="5158430"/>
          <a:ext cx="3228800" cy="2381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9632" tIns="220472" rIns="22963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t>Environmental Management</a:t>
          </a:r>
        </a:p>
      </dsp:txBody>
      <dsp:txXfrm>
        <a:off x="11768" y="5158430"/>
        <a:ext cx="3228800" cy="2381800"/>
      </dsp:txXfrm>
    </dsp:sp>
    <dsp:sp modelId="{7C9585A2-E4EF-0447-ADD5-00D0435510CC}">
      <dsp:nvSpPr>
        <dsp:cNvPr id="0" name=""/>
        <dsp:cNvSpPr/>
      </dsp:nvSpPr>
      <dsp:spPr>
        <a:xfrm>
          <a:off x="3264107" y="5152764"/>
          <a:ext cx="9639325" cy="2393132"/>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486" tIns="304800" rIns="196486" bIns="304800" numCol="1" spcCol="1270" anchor="ctr" anchorCtr="0">
          <a:noAutofit/>
        </a:bodyPr>
        <a:lstStyle/>
        <a:p>
          <a:pPr marL="0" lvl="0" indent="0" algn="l" defTabSz="1066800">
            <a:lnSpc>
              <a:spcPct val="90000"/>
            </a:lnSpc>
            <a:spcBef>
              <a:spcPct val="0"/>
            </a:spcBef>
            <a:spcAft>
              <a:spcPct val="35000"/>
            </a:spcAft>
            <a:buNone/>
          </a:pPr>
          <a:r>
            <a:rPr lang="en-US" sz="2400" b="0" i="0" kern="1200" dirty="0"/>
            <a:t>• Reduce eye irritants such as dust, pollen, tall grasses</a:t>
          </a:r>
          <a:br>
            <a:rPr lang="en-US" sz="2400" b="0" i="0" kern="1200" dirty="0"/>
          </a:br>
          <a:r>
            <a:rPr lang="en-US" sz="2400" b="0" i="0" kern="1200" dirty="0"/>
            <a:t>   and UV light (sunlight)</a:t>
          </a:r>
          <a:br>
            <a:rPr lang="en-US" sz="2400" b="0" i="0" kern="1200" dirty="0"/>
          </a:br>
          <a:r>
            <a:rPr lang="en-US" sz="2400" b="0" i="0" kern="1200" dirty="0"/>
            <a:t>• Keep cattle well hydrated</a:t>
          </a:r>
          <a:br>
            <a:rPr lang="en-US" sz="2400" b="0" i="0" kern="1200" dirty="0"/>
          </a:br>
          <a:r>
            <a:rPr lang="en-US" sz="2400" b="0" i="0" kern="1200" dirty="0"/>
            <a:t>• Reduce sources of stress, such as overcrowding </a:t>
          </a:r>
          <a:r>
            <a:rPr lang="en-US" sz="2400" kern="1200" dirty="0"/>
            <a:t>internal </a:t>
          </a:r>
          <a:br>
            <a:rPr lang="en-US" sz="2400" kern="1200" dirty="0"/>
          </a:br>
          <a:r>
            <a:rPr lang="en-US" sz="2400" kern="1200" dirty="0"/>
            <a:t>   parasitism</a:t>
          </a:r>
          <a:br>
            <a:rPr lang="en-US" sz="2400" kern="1200" dirty="0"/>
          </a:br>
          <a:r>
            <a:rPr lang="en-US" sz="2400" b="0" i="0" kern="1200" dirty="0"/>
            <a:t>• Discuss mineral program with a nutritionist</a:t>
          </a:r>
          <a:endParaRPr lang="en-US" sz="2400" kern="1200" dirty="0"/>
        </a:p>
      </dsp:txBody>
      <dsp:txXfrm>
        <a:off x="3264107" y="5152764"/>
        <a:ext cx="9639325" cy="2393132"/>
      </dsp:txXfrm>
    </dsp:sp>
    <dsp:sp modelId="{DCD96AC8-05DC-5B4F-8600-CFFAE9C47544}">
      <dsp:nvSpPr>
        <dsp:cNvPr id="0" name=""/>
        <dsp:cNvSpPr/>
      </dsp:nvSpPr>
      <dsp:spPr>
        <a:xfrm rot="10800000">
          <a:off x="0" y="2576793"/>
          <a:ext cx="3228800" cy="260134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9632" tIns="220472" rIns="22963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t>Fly Control</a:t>
          </a:r>
        </a:p>
      </dsp:txBody>
      <dsp:txXfrm rot="-10800000">
        <a:off x="0" y="2576793"/>
        <a:ext cx="3228800" cy="1690871"/>
      </dsp:txXfrm>
    </dsp:sp>
    <dsp:sp modelId="{3FBA9C1D-C94F-CF46-9AAE-A84F6CE52474}">
      <dsp:nvSpPr>
        <dsp:cNvPr id="0" name=""/>
        <dsp:cNvSpPr/>
      </dsp:nvSpPr>
      <dsp:spPr>
        <a:xfrm>
          <a:off x="3235556" y="2576793"/>
          <a:ext cx="9677393" cy="1690871"/>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486" tIns="304800" rIns="196486" bIns="304800" numCol="1" spcCol="1270" anchor="ctr" anchorCtr="0">
          <a:noAutofit/>
        </a:bodyPr>
        <a:lstStyle/>
        <a:p>
          <a:pPr marL="0" lvl="0" indent="0" algn="l" defTabSz="1066800">
            <a:lnSpc>
              <a:spcPct val="90000"/>
            </a:lnSpc>
            <a:spcBef>
              <a:spcPct val="0"/>
            </a:spcBef>
            <a:spcAft>
              <a:spcPct val="35000"/>
            </a:spcAft>
            <a:buNone/>
          </a:pPr>
          <a:r>
            <a:rPr lang="en-US" sz="2400" kern="1200" dirty="0"/>
            <a:t>• </a:t>
          </a:r>
          <a:r>
            <a:rPr lang="en-US" sz="2400" b="0" i="0" kern="1200" dirty="0"/>
            <a:t>Ear Tags</a:t>
          </a:r>
          <a:br>
            <a:rPr lang="en-US" sz="2400" b="0" i="0" kern="1200" dirty="0"/>
          </a:br>
          <a:r>
            <a:rPr lang="en-US" sz="2400" kern="1200" dirty="0"/>
            <a:t>• </a:t>
          </a:r>
          <a:r>
            <a:rPr lang="en-US" sz="2400" b="0" i="0" kern="1200" dirty="0"/>
            <a:t>Pour-on Insecticide</a:t>
          </a:r>
          <a:br>
            <a:rPr lang="en-US" sz="2400" b="0" i="0" kern="1200" dirty="0"/>
          </a:br>
          <a:r>
            <a:rPr lang="en-US" sz="2400" kern="1200" dirty="0"/>
            <a:t>• </a:t>
          </a:r>
          <a:r>
            <a:rPr lang="en-US" sz="2400" b="0" i="0" kern="1200" dirty="0"/>
            <a:t>Premise Spray</a:t>
          </a:r>
          <a:endParaRPr lang="en-US" sz="2400" kern="1200" dirty="0"/>
        </a:p>
      </dsp:txBody>
      <dsp:txXfrm>
        <a:off x="3235556" y="2576793"/>
        <a:ext cx="9677393" cy="1690871"/>
      </dsp:txXfrm>
    </dsp:sp>
    <dsp:sp modelId="{94360AA2-315D-7242-BFF3-D613C6652D06}">
      <dsp:nvSpPr>
        <dsp:cNvPr id="0" name=""/>
        <dsp:cNvSpPr/>
      </dsp:nvSpPr>
      <dsp:spPr>
        <a:xfrm rot="10800000">
          <a:off x="-1259" y="0"/>
          <a:ext cx="3228800" cy="260134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9632" tIns="220472" rIns="22963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t>Vaccination</a:t>
          </a:r>
        </a:p>
      </dsp:txBody>
      <dsp:txXfrm rot="-10800000">
        <a:off x="-1259" y="0"/>
        <a:ext cx="3228800" cy="1690871"/>
      </dsp:txXfrm>
    </dsp:sp>
    <dsp:sp modelId="{31AA1CD0-F5C2-204C-A254-F69C8095EA23}">
      <dsp:nvSpPr>
        <dsp:cNvPr id="0" name=""/>
        <dsp:cNvSpPr/>
      </dsp:nvSpPr>
      <dsp:spPr>
        <a:xfrm>
          <a:off x="3225022" y="0"/>
          <a:ext cx="9691438" cy="1690871"/>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486" tIns="304800" rIns="196486" bIns="304800" numCol="1" spcCol="1270" anchor="ctr" anchorCtr="0">
          <a:noAutofit/>
        </a:bodyPr>
        <a:lstStyle/>
        <a:p>
          <a:pPr marL="0" lvl="0" indent="0" algn="l" defTabSz="1066800">
            <a:lnSpc>
              <a:spcPct val="90000"/>
            </a:lnSpc>
            <a:spcBef>
              <a:spcPct val="0"/>
            </a:spcBef>
            <a:spcAft>
              <a:spcPct val="35000"/>
            </a:spcAft>
            <a:buNone/>
          </a:pPr>
          <a:r>
            <a:rPr lang="en-US" sz="2400" kern="1200" dirty="0"/>
            <a:t>• </a:t>
          </a:r>
          <a:r>
            <a:rPr lang="en-US" sz="2400" b="0" i="0" kern="1200" dirty="0"/>
            <a:t>Vaccinate 3-6 weeks prior to pinkeye season</a:t>
          </a:r>
          <a:endParaRPr lang="en-US" sz="2400" kern="1200" dirty="0"/>
        </a:p>
        <a:p>
          <a:pPr marL="0" lvl="0" indent="0" algn="l" defTabSz="1066800">
            <a:lnSpc>
              <a:spcPct val="90000"/>
            </a:lnSpc>
            <a:spcBef>
              <a:spcPct val="0"/>
            </a:spcBef>
            <a:spcAft>
              <a:spcPct val="35000"/>
            </a:spcAft>
            <a:buFont typeface="Arial" panose="020B0604020202020204" pitchFamily="34" charset="0"/>
            <a:buNone/>
          </a:pPr>
          <a:r>
            <a:rPr lang="en-US" sz="2400" kern="1200"/>
            <a:t>• Booster </a:t>
          </a:r>
          <a:r>
            <a:rPr lang="en-US" sz="2400" kern="1200" dirty="0"/>
            <a:t>per label instructions</a:t>
          </a:r>
        </a:p>
      </dsp:txBody>
      <dsp:txXfrm>
        <a:off x="3225022" y="0"/>
        <a:ext cx="9691438" cy="169087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625041-E179-0F43-BDDF-E44A10F77A94}" type="datetime1">
              <a:rPr lang="en-US" smtClean="0"/>
              <a:t>2/18/2022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D1C673-21A5-EA4B-84D6-2D28C91DC082}" type="slidenum">
              <a:rPr lang="en-US" smtClean="0"/>
              <a:t>‹#›</a:t>
            </a:fld>
            <a:endParaRPr lang="en-US" dirty="0"/>
          </a:p>
        </p:txBody>
      </p:sp>
    </p:spTree>
    <p:extLst>
      <p:ext uri="{BB962C8B-B14F-4D97-AF65-F5344CB8AC3E}">
        <p14:creationId xmlns:p14="http://schemas.microsoft.com/office/powerpoint/2010/main" val="8625723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FCA65B-FF02-804B-86E0-129F12CAA6C3}" type="datetime1">
              <a:rPr lang="en-US" smtClean="0"/>
              <a:t>2/18/2022</a:t>
            </a:fld>
            <a:endParaRPr lang="en-US" dirty="0"/>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C290E1-8DFB-D240-B198-A1EB02019CE1}" type="slidenum">
              <a:rPr lang="en-US" smtClean="0"/>
              <a:t>‹#›</a:t>
            </a:fld>
            <a:endParaRPr lang="en-US" dirty="0"/>
          </a:p>
        </p:txBody>
      </p:sp>
    </p:spTree>
    <p:extLst>
      <p:ext uri="{BB962C8B-B14F-4D97-AF65-F5344CB8AC3E}">
        <p14:creationId xmlns:p14="http://schemas.microsoft.com/office/powerpoint/2010/main" val="220968571"/>
      </p:ext>
    </p:extLst>
  </p:cSld>
  <p:clrMap bg1="lt1" tx1="dk1" bg2="lt2" tx2="dk2" accent1="accent1" accent2="accent2" accent3="accent3" accent4="accent4" accent5="accent5" accent6="accent6" hlink="hlink" folHlink="folHlink"/>
  <p:hf dt="0"/>
  <p:notesStyle>
    <a:lvl1pPr marL="0" algn="l" defTabSz="914674" rtl="0" eaLnBrk="1" latinLnBrk="0" hangingPunct="1">
      <a:defRPr sz="2400" kern="1200">
        <a:solidFill>
          <a:schemeClr val="tx1"/>
        </a:solidFill>
        <a:latin typeface="+mn-lt"/>
        <a:ea typeface="+mn-ea"/>
        <a:cs typeface="+mn-cs"/>
      </a:defRPr>
    </a:lvl1pPr>
    <a:lvl2pPr marL="914674" algn="l" defTabSz="914674" rtl="0" eaLnBrk="1" latinLnBrk="0" hangingPunct="1">
      <a:defRPr sz="2400" kern="1200">
        <a:solidFill>
          <a:schemeClr val="tx1"/>
        </a:solidFill>
        <a:latin typeface="+mn-lt"/>
        <a:ea typeface="+mn-ea"/>
        <a:cs typeface="+mn-cs"/>
      </a:defRPr>
    </a:lvl2pPr>
    <a:lvl3pPr marL="1829349" algn="l" defTabSz="914674" rtl="0" eaLnBrk="1" latinLnBrk="0" hangingPunct="1">
      <a:defRPr sz="2400" kern="1200">
        <a:solidFill>
          <a:schemeClr val="tx1"/>
        </a:solidFill>
        <a:latin typeface="+mn-lt"/>
        <a:ea typeface="+mn-ea"/>
        <a:cs typeface="+mn-cs"/>
      </a:defRPr>
    </a:lvl3pPr>
    <a:lvl4pPr marL="2744023" algn="l" defTabSz="914674" rtl="0" eaLnBrk="1" latinLnBrk="0" hangingPunct="1">
      <a:defRPr sz="2400" kern="1200">
        <a:solidFill>
          <a:schemeClr val="tx1"/>
        </a:solidFill>
        <a:latin typeface="+mn-lt"/>
        <a:ea typeface="+mn-ea"/>
        <a:cs typeface="+mn-cs"/>
      </a:defRPr>
    </a:lvl4pPr>
    <a:lvl5pPr marL="3658697" algn="l" defTabSz="914674" rtl="0" eaLnBrk="1" latinLnBrk="0" hangingPunct="1">
      <a:defRPr sz="2400" kern="1200">
        <a:solidFill>
          <a:schemeClr val="tx1"/>
        </a:solidFill>
        <a:latin typeface="+mn-lt"/>
        <a:ea typeface="+mn-ea"/>
        <a:cs typeface="+mn-cs"/>
      </a:defRPr>
    </a:lvl5pPr>
    <a:lvl6pPr marL="4573372" algn="l" defTabSz="914674" rtl="0" eaLnBrk="1" latinLnBrk="0" hangingPunct="1">
      <a:defRPr sz="2400" kern="1200">
        <a:solidFill>
          <a:schemeClr val="tx1"/>
        </a:solidFill>
        <a:latin typeface="+mn-lt"/>
        <a:ea typeface="+mn-ea"/>
        <a:cs typeface="+mn-cs"/>
      </a:defRPr>
    </a:lvl6pPr>
    <a:lvl7pPr marL="5488046" algn="l" defTabSz="914674" rtl="0" eaLnBrk="1" latinLnBrk="0" hangingPunct="1">
      <a:defRPr sz="2400" kern="1200">
        <a:solidFill>
          <a:schemeClr val="tx1"/>
        </a:solidFill>
        <a:latin typeface="+mn-lt"/>
        <a:ea typeface="+mn-ea"/>
        <a:cs typeface="+mn-cs"/>
      </a:defRPr>
    </a:lvl7pPr>
    <a:lvl8pPr marL="6402720" algn="l" defTabSz="914674" rtl="0" eaLnBrk="1" latinLnBrk="0" hangingPunct="1">
      <a:defRPr sz="2400" kern="1200">
        <a:solidFill>
          <a:schemeClr val="tx1"/>
        </a:solidFill>
        <a:latin typeface="+mn-lt"/>
        <a:ea typeface="+mn-ea"/>
        <a:cs typeface="+mn-cs"/>
      </a:defRPr>
    </a:lvl8pPr>
    <a:lvl9pPr marL="7317395" algn="l" defTabSz="914674"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74" rtl="0" eaLnBrk="1" fontAlgn="auto" latinLnBrk="0" hangingPunct="1">
              <a:lnSpc>
                <a:spcPct val="100000"/>
              </a:lnSpc>
              <a:spcBef>
                <a:spcPts val="0"/>
              </a:spcBef>
              <a:spcAft>
                <a:spcPts val="0"/>
              </a:spcAft>
              <a:buClrTx/>
              <a:buSzTx/>
              <a:buFontTx/>
              <a:buNone/>
              <a:tabLst/>
              <a:defRPr/>
            </a:pPr>
            <a:r>
              <a:rPr lang="en-US" dirty="0"/>
              <a:t>Script:  Welcome to the Merck Animal Health Training about Pinkeye in Cattle. In this training module you will learn about the 3-step approach to prevention.  At the end, there will be a short quiz to test your knowledge. </a:t>
            </a:r>
          </a:p>
          <a:p>
            <a:endParaRPr lang="en-US" sz="24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a:t>
            </a:fld>
            <a:endParaRPr lang="en-US" dirty="0"/>
          </a:p>
        </p:txBody>
      </p:sp>
    </p:spTree>
    <p:extLst>
      <p:ext uri="{BB962C8B-B14F-4D97-AF65-F5344CB8AC3E}">
        <p14:creationId xmlns:p14="http://schemas.microsoft.com/office/powerpoint/2010/main" val="189509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lang="en-US" sz="2400" kern="1200" dirty="0">
                <a:solidFill>
                  <a:schemeClr val="tx1"/>
                </a:solidFill>
                <a:effectLst/>
                <a:latin typeface="+mn-lt"/>
                <a:ea typeface="+mn-ea"/>
                <a:cs typeface="+mn-cs"/>
              </a:rPr>
              <a:t>Pour-on insecticides are a convenient product to use on cattle or in back rubber applications.</a:t>
            </a:r>
            <a:r>
              <a:rPr lang="en-US" sz="2400" kern="1200" dirty="0">
                <a:solidFill>
                  <a:srgbClr val="FF0000"/>
                </a:solidFill>
                <a:effectLst/>
                <a:latin typeface="+mn-lt"/>
                <a:ea typeface="+mn-ea"/>
                <a:cs typeface="+mn-cs"/>
              </a:rPr>
              <a:t> </a:t>
            </a:r>
            <a:r>
              <a:rPr lang="en-US" sz="2400" kern="1200" dirty="0">
                <a:solidFill>
                  <a:schemeClr val="tx1"/>
                </a:solidFill>
                <a:effectLst/>
                <a:latin typeface="+mn-lt"/>
                <a:ea typeface="+mn-ea"/>
                <a:cs typeface="+mn-cs"/>
              </a:rPr>
              <a:t>ULTRA BOSS® is a long-lasting pour-on that controls a broad spectrum of flies and pests. ULTRA BOSS® is for all ages of cattle and has no withdrawal period. It is also approved for use in back rubbers – making treatment easy and convenient. </a:t>
            </a:r>
            <a:br>
              <a:rPr lang="en-US" dirty="0"/>
            </a:br>
            <a:endParaRPr lang="en-US" dirty="0"/>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C290E1-8DFB-D240-B198-A1EB02019CE1}" type="slidenum">
              <a:rPr lang="en-US" smtClean="0"/>
              <a:t>10</a:t>
            </a:fld>
            <a:endParaRPr lang="en-US" dirty="0"/>
          </a:p>
        </p:txBody>
      </p:sp>
    </p:spTree>
    <p:extLst>
      <p:ext uri="{BB962C8B-B14F-4D97-AF65-F5344CB8AC3E}">
        <p14:creationId xmlns:p14="http://schemas.microsoft.com/office/powerpoint/2010/main" val="1377831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kumimoji="0" lang="en-US" sz="2400" b="0" i="0" u="none" strike="noStrike" kern="1200" cap="none" spc="0" normalizeH="0" baseline="0" noProof="0" dirty="0">
                <a:ln>
                  <a:noFill/>
                </a:ln>
                <a:solidFill>
                  <a:srgbClr val="374149"/>
                </a:solidFill>
                <a:effectLst/>
                <a:uLnTx/>
                <a:uFillTx/>
                <a:latin typeface="Arial"/>
                <a:ea typeface="+mn-ea"/>
                <a:cs typeface="+mn-cs"/>
              </a:rPr>
              <a:t>1 application of ULTRA BOSS kills 100% of flies during the first 2 weeks and remains effective for up to 8 weeks </a:t>
            </a:r>
          </a:p>
          <a:p>
            <a:pPr marL="0" marR="0" lvl="1" indent="0" algn="l" defTabSz="914674"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C290E1-8DFB-D240-B198-A1EB02019CE1}" type="slidenum">
              <a:rPr lang="en-US" smtClean="0"/>
              <a:t>11</a:t>
            </a:fld>
            <a:endParaRPr lang="en-US" dirty="0"/>
          </a:p>
        </p:txBody>
      </p:sp>
    </p:spTree>
    <p:extLst>
      <p:ext uri="{BB962C8B-B14F-4D97-AF65-F5344CB8AC3E}">
        <p14:creationId xmlns:p14="http://schemas.microsoft.com/office/powerpoint/2010/main" val="22262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SCRIPT:  </a:t>
            </a:r>
            <a:r>
              <a:rPr lang="en-US" sz="1400" kern="1200" dirty="0">
                <a:solidFill>
                  <a:schemeClr val="tx1"/>
                </a:solidFill>
                <a:effectLst/>
                <a:latin typeface="+mn-lt"/>
                <a:ea typeface="+mn-ea"/>
                <a:cs typeface="+mn-cs"/>
              </a:rPr>
              <a:t>The final step in the three-part approach to prevent pinkeye is to evaluate the producer’s environmental management practices. Finding ways to minimize eye irritants in the environment is a critical component of preventing pinkeye. Reducing dusty and excessively wet conditions, keeping grass at optimal height, mowing grass with seed heads, providing enough fresh, clean water to maintain a wet surface of the eye and reducing stress from overcrowding all add up to create a reduced risk of pinkeye. Remember any eye irritation can be an invitation to pinkeye causing-bacteria to grow and thrive.</a:t>
            </a:r>
            <a:r>
              <a:rPr lang="en-US" sz="1400" dirty="0">
                <a:effectLst/>
              </a:rPr>
              <a:t> It is imperative to discus a mineral program with a nutritionist and incorporate a strategic deworming and vaccine program to improve immune response to disease. </a:t>
            </a:r>
            <a:endParaRPr lang="en-US" sz="14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12</a:t>
            </a:fld>
            <a:endParaRPr lang="en-US" dirty="0"/>
          </a:p>
        </p:txBody>
      </p:sp>
    </p:spTree>
    <p:extLst>
      <p:ext uri="{BB962C8B-B14F-4D97-AF65-F5344CB8AC3E}">
        <p14:creationId xmlns:p14="http://schemas.microsoft.com/office/powerpoint/2010/main" val="318256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endParaRPr lang="en-US" sz="2000" dirty="0"/>
          </a:p>
          <a:p>
            <a:r>
              <a:rPr lang="en-US" sz="2000" kern="1200" dirty="0">
                <a:solidFill>
                  <a:schemeClr val="tx1"/>
                </a:solidFill>
                <a:effectLst/>
                <a:latin typeface="+mn-lt"/>
                <a:ea typeface="+mn-ea"/>
                <a:cs typeface="+mn-cs"/>
              </a:rPr>
              <a:t>Your customers need to do all three steps to have a proper pinkeye prevention on their farm or ranch. Remind your customers that there is a powerful array of products available to vaccinate, implement fly control and reduce eye irritants in their environment. Combine all three steps to prevent painful pinkeye and keep their cattle healthy and happy. </a:t>
            </a:r>
            <a:endParaRPr lang="en-US" sz="20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13</a:t>
            </a:fld>
            <a:endParaRPr lang="en-US" dirty="0"/>
          </a:p>
        </p:txBody>
      </p:sp>
    </p:spTree>
    <p:extLst>
      <p:ext uri="{BB962C8B-B14F-4D97-AF65-F5344CB8AC3E}">
        <p14:creationId xmlns:p14="http://schemas.microsoft.com/office/powerpoint/2010/main" val="188931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endParaRPr lang="en-US" dirty="0"/>
          </a:p>
          <a:p>
            <a:r>
              <a:rPr lang="en-US" dirty="0"/>
              <a:t>Find these assets and more at MORERetailPower.com</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14</a:t>
            </a:fld>
            <a:endParaRPr lang="en-US" dirty="0"/>
          </a:p>
        </p:txBody>
      </p:sp>
    </p:spTree>
    <p:extLst>
      <p:ext uri="{BB962C8B-B14F-4D97-AF65-F5344CB8AC3E}">
        <p14:creationId xmlns:p14="http://schemas.microsoft.com/office/powerpoint/2010/main" val="3720317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SCRIPT:  Thank you for taking the time to review the 3 Step Approach to Prevent Pinkeye in Cattle training module from Merck Animal Health.</a:t>
            </a:r>
          </a:p>
          <a:p>
            <a:endParaRPr lang="en-US" sz="2000" dirty="0"/>
          </a:p>
          <a:p>
            <a:r>
              <a:rPr lang="en-US" sz="2000" dirty="0"/>
              <a:t>If you have any questions, please reach out to your Merck Animal Health Representative.</a:t>
            </a:r>
          </a:p>
          <a:p>
            <a:endParaRPr lang="en-US" sz="2000" dirty="0"/>
          </a:p>
          <a:p>
            <a:r>
              <a:rPr lang="en-US" sz="2000" dirty="0"/>
              <a:t>Now we will test your knowledge with 4 quiz questions.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15</a:t>
            </a:fld>
            <a:endParaRPr lang="en-US" dirty="0"/>
          </a:p>
        </p:txBody>
      </p:sp>
    </p:spTree>
    <p:extLst>
      <p:ext uri="{BB962C8B-B14F-4D97-AF65-F5344CB8AC3E}">
        <p14:creationId xmlns:p14="http://schemas.microsoft.com/office/powerpoint/2010/main" val="60209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Script:</a:t>
            </a:r>
          </a:p>
          <a:p>
            <a:r>
              <a:rPr lang="en-US" sz="2000" dirty="0"/>
              <a:t>Pinkeye is a bacterial infection of the eye that causes pain, stress and weight loss in cattle of all ages. It is preventable with the 3-step approach. If your customer's cattle go blind or develop clouded eyes, their operation’s profitability will take an additional hit.  Prevention is easier and more affordable than treating pinkeye.</a:t>
            </a:r>
          </a:p>
          <a:p>
            <a:br>
              <a:rPr lang="en-US" sz="2400" kern="1200" dirty="0">
                <a:solidFill>
                  <a:schemeClr val="tx1"/>
                </a:solidFill>
                <a:effectLst/>
                <a:latin typeface="+mn-lt"/>
                <a:ea typeface="+mn-ea"/>
                <a:cs typeface="+mn-cs"/>
              </a:rPr>
            </a:br>
            <a:br>
              <a:rPr lang="en-US" sz="2400" kern="1200" dirty="0">
                <a:solidFill>
                  <a:schemeClr val="tx1"/>
                </a:solidFill>
                <a:effectLst/>
                <a:latin typeface="+mn-lt"/>
                <a:ea typeface="+mn-ea"/>
                <a:cs typeface="+mn-cs"/>
              </a:rPr>
            </a:b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C290E1-8DFB-D240-B198-A1EB02019CE1}" type="slidenum">
              <a:rPr lang="en-US" smtClean="0"/>
              <a:t>2</a:t>
            </a:fld>
            <a:endParaRPr lang="en-US" dirty="0"/>
          </a:p>
        </p:txBody>
      </p:sp>
    </p:spTree>
    <p:extLst>
      <p:ext uri="{BB962C8B-B14F-4D97-AF65-F5344CB8AC3E}">
        <p14:creationId xmlns:p14="http://schemas.microsoft.com/office/powerpoint/2010/main" val="2633321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Pinkeye can progress rapidly through three stages. Excessive tearing, redness and small white spots or ulcers that continue to grow and spread is the most common progression. Treatments are available for affected animals, but permanent scarring may still occur. In the case of pinkeye, prevention is the best management strategy to keep your customer’s herd healthy.  </a:t>
            </a:r>
          </a:p>
          <a:p>
            <a:endParaRPr lang="en-US" sz="2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3</a:t>
            </a:fld>
            <a:endParaRPr lang="en-US" dirty="0"/>
          </a:p>
        </p:txBody>
      </p:sp>
    </p:spTree>
    <p:extLst>
      <p:ext uri="{BB962C8B-B14F-4D97-AF65-F5344CB8AC3E}">
        <p14:creationId xmlns:p14="http://schemas.microsoft.com/office/powerpoint/2010/main" val="218793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Script: </a:t>
            </a:r>
            <a:r>
              <a:rPr lang="en-US" sz="2000" kern="1200" dirty="0">
                <a:solidFill>
                  <a:schemeClr val="tx1"/>
                </a:solidFill>
                <a:effectLst/>
                <a:latin typeface="+mn-lt"/>
                <a:ea typeface="+mn-ea"/>
                <a:cs typeface="+mn-cs"/>
              </a:rPr>
              <a:t>Face flies travel from animal to animal, feeding on the watery tearing from cattle’s eyes. This feeding behavior spreads the bacteria to other cattle in close proximity and even those that are miles away. Pinkeye is very contagious, and an outbreak can be challenging to curtail. Environmental factors such as dust, pollen, seed heads and UV light can damage cattle’s eyes which provides a medium for the pinkeye causing bacteria to grow and flourish. Once this occurs, face flies can easily spread pinkeye rapidly among the herd. </a:t>
            </a:r>
          </a:p>
          <a:p>
            <a:endParaRPr lang="en-US" sz="2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4</a:t>
            </a:fld>
            <a:endParaRPr lang="en-US" dirty="0"/>
          </a:p>
        </p:txBody>
      </p:sp>
    </p:spTree>
    <p:extLst>
      <p:ext uri="{BB962C8B-B14F-4D97-AF65-F5344CB8AC3E}">
        <p14:creationId xmlns:p14="http://schemas.microsoft.com/office/powerpoint/2010/main" val="13178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Script:  </a:t>
            </a:r>
            <a:r>
              <a:rPr lang="en-US" sz="1400" kern="1200" dirty="0">
                <a:solidFill>
                  <a:schemeClr val="tx1"/>
                </a:solidFill>
                <a:effectLst/>
                <a:latin typeface="+mn-lt"/>
                <a:ea typeface="+mn-ea"/>
                <a:cs typeface="+mn-cs"/>
              </a:rPr>
              <a:t>Pinkeye prevention can be achieved in three steps for most cattle producers by addressing all the causes that contribute to a pinkeye outbreak. The first step is to vaccinate against the most common strains of bacteria that cause pinkeye. The second step is to implement fly control. Effective fly control needs to be tailored to the customer’s operation and climate. The final step is to incorporate environmental management, like mowing pastures, to minimize irritation and injury to the cattle’s eyes and removing breeding grounds for face flies like wet manure around fences and feed bunks. </a:t>
            </a:r>
            <a:br>
              <a:rPr lang="en-US" sz="1400" kern="1200" dirty="0">
                <a:solidFill>
                  <a:schemeClr val="tx1"/>
                </a:solidFill>
                <a:effectLst/>
                <a:latin typeface="+mn-lt"/>
                <a:ea typeface="+mn-ea"/>
                <a:cs typeface="+mn-cs"/>
              </a:rPr>
            </a:br>
            <a:r>
              <a:rPr lang="en-US" sz="1400" kern="1200" dirty="0">
                <a:solidFill>
                  <a:schemeClr val="tx1"/>
                </a:solidFill>
                <a:effectLst/>
                <a:latin typeface="+mn-lt"/>
                <a:ea typeface="+mn-ea"/>
                <a:cs typeface="+mn-cs"/>
              </a:rPr>
              <a:t>These three steps are the best management practices to keep pinkeye out of your customer’s herd. Just like a three-legged stool, each step is necessary and vital for success in pinkeye prevention. </a:t>
            </a: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5</a:t>
            </a:fld>
            <a:endParaRPr lang="en-US" dirty="0"/>
          </a:p>
        </p:txBody>
      </p:sp>
    </p:spTree>
    <p:extLst>
      <p:ext uri="{BB962C8B-B14F-4D97-AF65-F5344CB8AC3E}">
        <p14:creationId xmlns:p14="http://schemas.microsoft.com/office/powerpoint/2010/main" val="84673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Script: </a:t>
            </a:r>
            <a:r>
              <a:rPr lang="en-US" sz="1800" dirty="0"/>
              <a:t> </a:t>
            </a:r>
            <a:r>
              <a:rPr lang="en-US" sz="1800" kern="1200" dirty="0">
                <a:solidFill>
                  <a:schemeClr val="tx1"/>
                </a:solidFill>
                <a:effectLst/>
                <a:latin typeface="+mn-lt"/>
                <a:ea typeface="+mn-ea"/>
                <a:cs typeface="+mn-cs"/>
              </a:rPr>
              <a:t>Pinkeye vaccines provide broad spectrum protection against the bacteria that cause pinkeye. The best time to vaccinate against pinkeye is three to six weeks prior to the onset of pinkeye season. This can vary from region to region, but most pinkeye cases peak in late summer and early fall. When in doubt, advise that all producers consult with their veterinarian about the best time frame to vaccinate.</a:t>
            </a:r>
            <a:r>
              <a:rPr lang="en-US" sz="1800" dirty="0">
                <a:effectLst/>
              </a:rPr>
              <a:t> </a:t>
            </a:r>
            <a:r>
              <a:rPr lang="en-US" sz="1800" dirty="0">
                <a:solidFill>
                  <a:schemeClr val="tx1"/>
                </a:solidFill>
              </a:rPr>
              <a:t>Please refer to the product label directions for additional dosing instructions.</a:t>
            </a:r>
            <a:br>
              <a:rPr lang="en-US" dirty="0"/>
            </a:br>
            <a:endParaRPr lang="en-US" dirty="0"/>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C290E1-8DFB-D240-B198-A1EB02019CE1}" type="slidenum">
              <a:rPr lang="en-US" smtClean="0"/>
              <a:t>6</a:t>
            </a:fld>
            <a:endParaRPr lang="en-US" dirty="0"/>
          </a:p>
        </p:txBody>
      </p:sp>
    </p:spTree>
    <p:extLst>
      <p:ext uri="{BB962C8B-B14F-4D97-AF65-F5344CB8AC3E}">
        <p14:creationId xmlns:p14="http://schemas.microsoft.com/office/powerpoint/2010/main" val="261118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Script: </a:t>
            </a:r>
            <a:r>
              <a:rPr lang="en-US" sz="1400" kern="1200" dirty="0">
                <a:solidFill>
                  <a:schemeClr val="tx1"/>
                </a:solidFill>
                <a:effectLst/>
                <a:latin typeface="+mn-lt"/>
                <a:ea typeface="+mn-ea"/>
                <a:cs typeface="+mn-cs"/>
              </a:rPr>
              <a:t>There are three main vaccine options available to help your customers. BOVILIS® 20/20 VISION® 7 with SPUR® provides broad-spectrum protection against pinkeye and clostridial diseases and is an ideal option for producers who want to combine vaccinations and minimize stress to the herd. In addition, BOVILIS® PILIGUARD® Pinkeye+7 helps prevent common clostridial diseases along with pinkeye.</a:t>
            </a:r>
          </a:p>
          <a:p>
            <a:pPr marL="0" marR="0" lvl="0" indent="0" algn="l" defTabSz="914674"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BOVILIS® PILIGUARD® Pinkeye is effective in providing broad spectrum protection against common strains of bacteria that cause pinkeye.</a:t>
            </a:r>
            <a:br>
              <a:rPr lang="en-US" sz="2400" kern="1200" dirty="0">
                <a:solidFill>
                  <a:schemeClr val="tx1"/>
                </a:solidFill>
                <a:effectLst/>
                <a:latin typeface="+mn-lt"/>
                <a:ea typeface="+mn-ea"/>
                <a:cs typeface="+mn-cs"/>
              </a:rPr>
            </a:b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C290E1-8DFB-D240-B198-A1EB02019CE1}" type="slidenum">
              <a:rPr lang="en-US" smtClean="0"/>
              <a:t>7</a:t>
            </a:fld>
            <a:endParaRPr lang="en-US" dirty="0"/>
          </a:p>
        </p:txBody>
      </p:sp>
    </p:spTree>
    <p:extLst>
      <p:ext uri="{BB962C8B-B14F-4D97-AF65-F5344CB8AC3E}">
        <p14:creationId xmlns:p14="http://schemas.microsoft.com/office/powerpoint/2010/main" val="328012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Script:</a:t>
            </a:r>
            <a:br>
              <a:rPr lang="en-US" sz="1800" dirty="0"/>
            </a:br>
            <a:r>
              <a:rPr lang="en-US" sz="1800" kern="1200" dirty="0">
                <a:solidFill>
                  <a:schemeClr val="tx1"/>
                </a:solidFill>
                <a:effectLst/>
                <a:latin typeface="+mn-lt"/>
                <a:ea typeface="+mn-ea"/>
                <a:cs typeface="+mn-cs"/>
              </a:rPr>
              <a:t>Face flies may travel as far as four miles</a:t>
            </a:r>
            <a:r>
              <a:rPr lang="en-US" sz="1800" kern="1200" baseline="30000" dirty="0">
                <a:solidFill>
                  <a:schemeClr val="tx1"/>
                </a:solidFill>
                <a:effectLst/>
                <a:latin typeface="+mn-lt"/>
                <a:ea typeface="+mn-ea"/>
                <a:cs typeface="+mn-cs"/>
              </a:rPr>
              <a:t>1</a:t>
            </a:r>
            <a:r>
              <a:rPr lang="en-US" sz="1800" kern="1200" dirty="0">
                <a:solidFill>
                  <a:schemeClr val="tx1"/>
                </a:solidFill>
                <a:effectLst/>
                <a:latin typeface="+mn-lt"/>
                <a:ea typeface="+mn-ea"/>
                <a:cs typeface="+mn-cs"/>
              </a:rPr>
              <a:t>, meaning they can travel from one farm to the next, during their lifespan. They can carry pinkeye-causing bacteria for two to three days</a:t>
            </a:r>
            <a:r>
              <a:rPr lang="en-US" sz="1800" kern="1200" baseline="30000" dirty="0">
                <a:solidFill>
                  <a:schemeClr val="tx1"/>
                </a:solidFill>
                <a:effectLst/>
                <a:latin typeface="+mn-lt"/>
                <a:ea typeface="+mn-ea"/>
                <a:cs typeface="+mn-cs"/>
              </a:rPr>
              <a:t>1</a:t>
            </a:r>
            <a:r>
              <a:rPr lang="en-US" sz="1800" kern="1200" dirty="0">
                <a:solidFill>
                  <a:schemeClr val="tx1"/>
                </a:solidFill>
                <a:effectLst/>
                <a:latin typeface="+mn-lt"/>
                <a:ea typeface="+mn-ea"/>
                <a:cs typeface="+mn-cs"/>
              </a:rPr>
              <a:t>. The good news is that best management practices can really reduce your customer’s fly population. At the beginning of fly season, tag cattle with an insecticide ear tag like DOUBLE BARREL® VP  that protect cattle’s head and face area. At the same time, apply a pour-on insecticide like ULTRA BOSS®  along the spine and down the face for fly control.</a:t>
            </a:r>
            <a:br>
              <a:rPr lang="en-US" sz="1800" kern="1200" dirty="0">
                <a:solidFill>
                  <a:schemeClr val="tx1"/>
                </a:solidFill>
                <a:effectLst/>
                <a:latin typeface="+mn-lt"/>
                <a:ea typeface="+mn-ea"/>
                <a:cs typeface="+mn-cs"/>
              </a:rPr>
            </a:b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Throughout the fly season, make sure to monitor the fly levels on the cattle. Re-apply the pour-on insecticide according to instructions. Producers can also use insecticides like ULTRA BOSS® in back rubbers or oilers to further reduce flies during peak times or wet conditions. Make sure to monitor frequently on a regular schedule. Additionally, producers can also use GRENADE® ER to spray the premises for broad spectrum pest control which includes flies, beetles, spiders and ticks.</a:t>
            </a:r>
          </a:p>
          <a:p>
            <a:r>
              <a:rPr lang="en-US" sz="1800" kern="1200" dirty="0">
                <a:solidFill>
                  <a:schemeClr val="tx1"/>
                </a:solidFill>
                <a:effectLst/>
                <a:latin typeface="+mn-lt"/>
                <a:ea typeface="+mn-ea"/>
                <a:cs typeface="+mn-cs"/>
              </a:rPr>
              <a:t>___________________________</a:t>
            </a:r>
          </a:p>
          <a:p>
            <a:r>
              <a:rPr lang="en-US" sz="1200" baseline="30000" dirty="0"/>
              <a:t>1</a:t>
            </a:r>
            <a:r>
              <a:rPr lang="en-US" sz="1200" dirty="0"/>
              <a:t>Arnold, Michelle – DVM (Ruminant Extension Veterinarian) University of Kentucky. “Preparing for Pinkeye</a:t>
            </a:r>
            <a:r>
              <a:rPr lang="en-US" sz="1200" i="1" dirty="0"/>
              <a:t>” Ohio BEEF Cattle Letter</a:t>
            </a:r>
            <a:r>
              <a:rPr lang="en-US" sz="1200" dirty="0"/>
              <a:t> published by Ohio State University Extension Beef Team, June 20, 2018.</a:t>
            </a:r>
          </a:p>
        </p:txBody>
      </p:sp>
      <p:sp>
        <p:nvSpPr>
          <p:cNvPr id="4" name="Slide Number Placeholder 3"/>
          <p:cNvSpPr>
            <a:spLocks noGrp="1"/>
          </p:cNvSpPr>
          <p:nvPr>
            <p:ph type="sldNum" sz="quarter" idx="5"/>
          </p:nvPr>
        </p:nvSpPr>
        <p:spPr/>
        <p:txBody>
          <a:bodyPr/>
          <a:lstStyle/>
          <a:p>
            <a:fld id="{5FC290E1-8DFB-D240-B198-A1EB02019CE1}" type="slidenum">
              <a:rPr lang="en-US" smtClean="0"/>
              <a:t>8</a:t>
            </a:fld>
            <a:endParaRPr lang="en-US" dirty="0"/>
          </a:p>
        </p:txBody>
      </p:sp>
    </p:spTree>
    <p:extLst>
      <p:ext uri="{BB962C8B-B14F-4D97-AF65-F5344CB8AC3E}">
        <p14:creationId xmlns:p14="http://schemas.microsoft.com/office/powerpoint/2010/main" val="28340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Script:</a:t>
            </a:r>
          </a:p>
          <a:p>
            <a:r>
              <a:rPr lang="en-US" sz="1800" kern="1200" dirty="0">
                <a:solidFill>
                  <a:schemeClr val="tx1"/>
                </a:solidFill>
                <a:effectLst/>
                <a:latin typeface="+mn-lt"/>
                <a:ea typeface="+mn-ea"/>
                <a:cs typeface="+mn-cs"/>
              </a:rPr>
              <a:t>DOUBLE BARREL® VP insecticide tags provide protection for cattle against pesky horn and face flies. DOUBLE BARREL® uses two ingredients to maximize control and minimize potential resistance. These tags are for use on beef cattle of all ages and stages. Use two tags, one in each ear to provide continuous control for up to five months. The unique triangle shape of the tags prevents the tags from breaking off whenever cattle flip their head or ears from side to side. The cattle’s natural movement helps spread the insecticide from the tag to their skin, making the tags highly effective. </a:t>
            </a:r>
          </a:p>
        </p:txBody>
      </p:sp>
      <p:sp>
        <p:nvSpPr>
          <p:cNvPr id="4" name="Slide Number Placeholder 3"/>
          <p:cNvSpPr>
            <a:spLocks noGrp="1"/>
          </p:cNvSpPr>
          <p:nvPr>
            <p:ph type="sldNum" sz="quarter" idx="5"/>
          </p:nvPr>
        </p:nvSpPr>
        <p:spPr/>
        <p:txBody>
          <a:bodyPr/>
          <a:lstStyle/>
          <a:p>
            <a:fld id="{5FC290E1-8DFB-D240-B198-A1EB02019CE1}" type="slidenum">
              <a:rPr lang="en-US" smtClean="0"/>
              <a:t>9</a:t>
            </a:fld>
            <a:endParaRPr lang="en-US" dirty="0"/>
          </a:p>
        </p:txBody>
      </p:sp>
    </p:spTree>
    <p:extLst>
      <p:ext uri="{BB962C8B-B14F-4D97-AF65-F5344CB8AC3E}">
        <p14:creationId xmlns:p14="http://schemas.microsoft.com/office/powerpoint/2010/main" val="24090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9B67C-AD98-604E-9BFF-ABEDB7CAA0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18" name="Date Placeholder 15"/>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sp>
        <p:nvSpPr>
          <p:cNvPr id="19" name="TextBox 18"/>
          <p:cNvSpPr txBox="1"/>
          <p:nvPr userDrawn="1"/>
        </p:nvSpPr>
        <p:spPr>
          <a:xfrm>
            <a:off x="245600" y="4700711"/>
            <a:ext cx="9003371" cy="1406850"/>
          </a:xfrm>
          <a:prstGeom prst="rect">
            <a:avLst/>
          </a:prstGeom>
          <a:noFill/>
        </p:spPr>
        <p:txBody>
          <a:bodyPr wrap="square" lIns="182935" tIns="91467" rIns="182935" bIns="91467" rtlCol="0">
            <a:spAutoFit/>
          </a:bodyPr>
          <a:lstStyle/>
          <a:p>
            <a:pPr>
              <a:lnSpc>
                <a:spcPct val="90000"/>
              </a:lnSpc>
            </a:pPr>
            <a:r>
              <a:rPr lang="en-US" sz="4400" b="1" dirty="0">
                <a:latin typeface="Helvetica" pitchFamily="2" charset="0"/>
              </a:rPr>
              <a:t>3 Step Approach to Prevent Pinkeye in Cattle</a:t>
            </a:r>
            <a:endParaRPr lang="en-US" sz="4000" b="1" i="0" dirty="0">
              <a:solidFill>
                <a:srgbClr val="242E37"/>
              </a:solidFill>
              <a:latin typeface="Helvetica" pitchFamily="2" charset="0"/>
              <a:cs typeface="Rawline Regular"/>
            </a:endParaRPr>
          </a:p>
        </p:txBody>
      </p:sp>
      <p:sp>
        <p:nvSpPr>
          <p:cNvPr id="14" name="TextBox 13">
            <a:extLst>
              <a:ext uri="{FF2B5EF4-FFF2-40B4-BE49-F238E27FC236}">
                <a16:creationId xmlns:a16="http://schemas.microsoft.com/office/drawing/2014/main" id="{8380C433-2CD4-8E4C-8E4F-DC7D2AFE8C92}"/>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2021 Intervet Inc., d/b/a Merck Animal Health, a subsidiary of Merck &amp; Co., Inc. All rights reserved.</a:t>
            </a:r>
          </a:p>
        </p:txBody>
      </p:sp>
      <p:pic>
        <p:nvPicPr>
          <p:cNvPr id="9" name="Picture 8">
            <a:extLst>
              <a:ext uri="{FF2B5EF4-FFF2-40B4-BE49-F238E27FC236}">
                <a16:creationId xmlns:a16="http://schemas.microsoft.com/office/drawing/2014/main" id="{AD85F5F6-06D5-FE40-9401-46C81B97A9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1262" y="591132"/>
            <a:ext cx="2914083" cy="1306637"/>
          </a:xfrm>
          <a:prstGeom prst="rect">
            <a:avLst/>
          </a:prstGeom>
        </p:spPr>
      </p:pic>
      <p:pic>
        <p:nvPicPr>
          <p:cNvPr id="3" name="Picture 2">
            <a:extLst>
              <a:ext uri="{FF2B5EF4-FFF2-40B4-BE49-F238E27FC236}">
                <a16:creationId xmlns:a16="http://schemas.microsoft.com/office/drawing/2014/main" id="{9B7B7E3D-7857-9F43-9BE0-A64570E1EAAB}"/>
              </a:ext>
            </a:extLst>
          </p:cNvPr>
          <p:cNvPicPr>
            <a:picLocks noChangeAspect="1"/>
          </p:cNvPicPr>
          <p:nvPr userDrawn="1"/>
        </p:nvPicPr>
        <p:blipFill>
          <a:blip r:embed="rId4"/>
          <a:srcRect/>
          <a:stretch/>
        </p:blipFill>
        <p:spPr>
          <a:xfrm>
            <a:off x="8809846" y="957696"/>
            <a:ext cx="8193970" cy="8193970"/>
          </a:xfrm>
          <a:prstGeom prst="ellipse">
            <a:avLst/>
          </a:prstGeom>
        </p:spPr>
      </p:pic>
    </p:spTree>
    <p:extLst>
      <p:ext uri="{BB962C8B-B14F-4D97-AF65-F5344CB8AC3E}">
        <p14:creationId xmlns:p14="http://schemas.microsoft.com/office/powerpoint/2010/main" val="2176700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546" y="3253177"/>
            <a:ext cx="16163694" cy="7043348"/>
          </a:xfrm>
        </p:spPr>
        <p:txBody>
          <a:bodyPr/>
          <a:lstStyle>
            <a:lvl1pPr>
              <a:defRPr>
                <a:solidFill>
                  <a:srgbClr val="242E37"/>
                </a:solidFill>
                <a:latin typeface="Helvetica" pitchFamily="2" charset="0"/>
                <a:cs typeface="Clear Sans"/>
              </a:defRPr>
            </a:lvl1pPr>
            <a:lvl2pPr>
              <a:defRPr>
                <a:solidFill>
                  <a:srgbClr val="242E37"/>
                </a:solidFill>
                <a:latin typeface="Helvetica" pitchFamily="2" charset="0"/>
                <a:cs typeface="Clear Sans"/>
              </a:defRPr>
            </a:lvl2pPr>
            <a:lvl3pPr>
              <a:defRPr>
                <a:solidFill>
                  <a:srgbClr val="242E37"/>
                </a:solidFill>
                <a:latin typeface="Helvetica" pitchFamily="2" charset="0"/>
                <a:cs typeface="Clear Sans"/>
              </a:defRPr>
            </a:lvl3pPr>
            <a:lvl4pPr>
              <a:defRPr>
                <a:solidFill>
                  <a:srgbClr val="242E37"/>
                </a:solidFill>
                <a:latin typeface="Helvetica" pitchFamily="2" charset="0"/>
                <a:cs typeface="Clear Sans"/>
              </a:defRPr>
            </a:lvl4pPr>
            <a:lvl5pPr>
              <a:defRPr>
                <a:solidFill>
                  <a:srgbClr val="242E37"/>
                </a:solidFill>
                <a:latin typeface="Helvetica" pitchFamily="2" charset="0"/>
                <a:cs typeface="Clear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821545" y="2048209"/>
            <a:ext cx="16163695"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3370895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652" y="3253177"/>
            <a:ext cx="7853303" cy="7043348"/>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8647955" y="3253177"/>
            <a:ext cx="7853303" cy="7043348"/>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4"/>
          <p:cNvSpPr>
            <a:spLocks noGrp="1"/>
          </p:cNvSpPr>
          <p:nvPr>
            <p:ph type="title"/>
          </p:nvPr>
        </p:nvSpPr>
        <p:spPr>
          <a:xfrm>
            <a:off x="794651" y="2060305"/>
            <a:ext cx="16163695"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412931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91A025-563E-8F41-BD95-711543947A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17" name="Date Placeholder 15">
            <a:extLst>
              <a:ext uri="{FF2B5EF4-FFF2-40B4-BE49-F238E27FC236}">
                <a16:creationId xmlns:a16="http://schemas.microsoft.com/office/drawing/2014/main" id="{DF78DC19-38BB-D44A-B32A-717414F766D0}"/>
              </a:ext>
            </a:extLst>
          </p:cNvPr>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sp>
        <p:nvSpPr>
          <p:cNvPr id="19" name="TextBox 18">
            <a:extLst>
              <a:ext uri="{FF2B5EF4-FFF2-40B4-BE49-F238E27FC236}">
                <a16:creationId xmlns:a16="http://schemas.microsoft.com/office/drawing/2014/main" id="{DCF01108-6411-DD43-8438-2F29B9B86619}"/>
              </a:ext>
            </a:extLst>
          </p:cNvPr>
          <p:cNvSpPr txBox="1"/>
          <p:nvPr userDrawn="1"/>
        </p:nvSpPr>
        <p:spPr>
          <a:xfrm>
            <a:off x="693300" y="3875317"/>
            <a:ext cx="15335594" cy="2962404"/>
          </a:xfrm>
          <a:prstGeom prst="rect">
            <a:avLst/>
          </a:prstGeom>
          <a:noFill/>
        </p:spPr>
        <p:txBody>
          <a:bodyPr wrap="square" lIns="182935" tIns="91467" rIns="182935" bIns="91467" rtlCol="0">
            <a:spAutoFit/>
          </a:bodyPr>
          <a:lstStyle/>
          <a:p>
            <a:pPr>
              <a:lnSpc>
                <a:spcPct val="90000"/>
              </a:lnSpc>
            </a:pPr>
            <a:r>
              <a:rPr lang="en-US" sz="10000" b="1" i="0" dirty="0">
                <a:solidFill>
                  <a:srgbClr val="242E37"/>
                </a:solidFill>
                <a:latin typeface="Helvetica" pitchFamily="2" charset="0"/>
                <a:cs typeface="Rawline Regular"/>
              </a:rPr>
              <a:t>Section Divider </a:t>
            </a:r>
            <a:br>
              <a:rPr lang="en-US" sz="10000" b="1" i="0" dirty="0">
                <a:solidFill>
                  <a:srgbClr val="242E37"/>
                </a:solidFill>
                <a:latin typeface="Helvetica" pitchFamily="2" charset="0"/>
                <a:cs typeface="Rawline Regular"/>
              </a:rPr>
            </a:br>
            <a:r>
              <a:rPr lang="en-US" sz="10000" b="1" i="0" dirty="0">
                <a:solidFill>
                  <a:srgbClr val="242E37"/>
                </a:solidFill>
                <a:latin typeface="Helvetica" pitchFamily="2" charset="0"/>
                <a:cs typeface="Rawline Regular"/>
              </a:rPr>
              <a:t>Slide Only</a:t>
            </a:r>
          </a:p>
        </p:txBody>
      </p:sp>
      <p:sp>
        <p:nvSpPr>
          <p:cNvPr id="20" name="TextBox 19">
            <a:extLst>
              <a:ext uri="{FF2B5EF4-FFF2-40B4-BE49-F238E27FC236}">
                <a16:creationId xmlns:a16="http://schemas.microsoft.com/office/drawing/2014/main" id="{CA284B56-AFEA-4040-9B4B-8A640BCDEDC0}"/>
              </a:ext>
            </a:extLst>
          </p:cNvPr>
          <p:cNvSpPr txBox="1"/>
          <p:nvPr userDrawn="1"/>
        </p:nvSpPr>
        <p:spPr>
          <a:xfrm>
            <a:off x="747088" y="6726721"/>
            <a:ext cx="8909296" cy="699542"/>
          </a:xfrm>
          <a:prstGeom prst="rect">
            <a:avLst/>
          </a:prstGeom>
          <a:noFill/>
        </p:spPr>
        <p:txBody>
          <a:bodyPr wrap="square" lIns="182935" tIns="91467" rIns="182935" bIns="91467" rtlCol="0">
            <a:noAutofit/>
          </a:bodyPr>
          <a:lstStyle/>
          <a:p>
            <a:pPr>
              <a:lnSpc>
                <a:spcPct val="100000"/>
              </a:lnSpc>
            </a:pPr>
            <a:r>
              <a:rPr lang="en-US" sz="3800" b="0" i="0" dirty="0">
                <a:solidFill>
                  <a:srgbClr val="242E37"/>
                </a:solidFill>
                <a:latin typeface="Helvetica" pitchFamily="2" charset="0"/>
                <a:cs typeface="Clear Sans"/>
              </a:rPr>
              <a:t>Subtitle Goes Here</a:t>
            </a:r>
          </a:p>
        </p:txBody>
      </p:sp>
      <p:sp>
        <p:nvSpPr>
          <p:cNvPr id="21" name="TextBox 20">
            <a:extLst>
              <a:ext uri="{FF2B5EF4-FFF2-40B4-BE49-F238E27FC236}">
                <a16:creationId xmlns:a16="http://schemas.microsoft.com/office/drawing/2014/main" id="{4B59B062-D0DF-524F-8DCD-134CAC3E24D9}"/>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pic>
        <p:nvPicPr>
          <p:cNvPr id="23" name="Picture 22">
            <a:extLst>
              <a:ext uri="{FF2B5EF4-FFF2-40B4-BE49-F238E27FC236}">
                <a16:creationId xmlns:a16="http://schemas.microsoft.com/office/drawing/2014/main" id="{A37E6A44-8F8E-3E4D-B07A-F7605DAA61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Tree>
    <p:extLst>
      <p:ext uri="{BB962C8B-B14F-4D97-AF65-F5344CB8AC3E}">
        <p14:creationId xmlns:p14="http://schemas.microsoft.com/office/powerpoint/2010/main" val="386158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7647849" y="0"/>
            <a:ext cx="10640151" cy="10301293"/>
          </a:xfrm>
          <a:prstGeom prst="rect">
            <a:avLst/>
          </a:prstGeom>
          <a:solidFill>
            <a:schemeClr val="bg1">
              <a:lumMod val="85000"/>
            </a:schemeClr>
          </a:solidFill>
          <a:ln>
            <a:noFill/>
          </a:ln>
        </p:spPr>
        <p:txBody>
          <a:bodyPr anchor="t">
            <a:normAutofit/>
          </a:bodyPr>
          <a:lstStyle>
            <a:lvl1pPr marL="0" indent="0" algn="ctr">
              <a:buNone/>
              <a:defRPr sz="2400" b="0" i="0">
                <a:solidFill>
                  <a:schemeClr val="bg1"/>
                </a:solidFill>
                <a:latin typeface="Arial" charset="0"/>
                <a:ea typeface="Arial" charset="0"/>
                <a:cs typeface="Arial" charset="0"/>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click icon to add</a:t>
            </a:r>
          </a:p>
        </p:txBody>
      </p:sp>
      <p:sp>
        <p:nvSpPr>
          <p:cNvPr id="12" name="Content Placeholder 2"/>
          <p:cNvSpPr>
            <a:spLocks noGrp="1"/>
          </p:cNvSpPr>
          <p:nvPr>
            <p:ph idx="1"/>
          </p:nvPr>
        </p:nvSpPr>
        <p:spPr>
          <a:xfrm>
            <a:off x="770463" y="3167695"/>
            <a:ext cx="6196252" cy="5882154"/>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4"/>
          <p:cNvSpPr>
            <a:spLocks noGrp="1"/>
          </p:cNvSpPr>
          <p:nvPr>
            <p:ph type="title"/>
          </p:nvPr>
        </p:nvSpPr>
        <p:spPr>
          <a:xfrm>
            <a:off x="794652" y="1968216"/>
            <a:ext cx="6172064"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a:t>
            </a:r>
          </a:p>
        </p:txBody>
      </p:sp>
    </p:spTree>
    <p:extLst>
      <p:ext uri="{BB962C8B-B14F-4D97-AF65-F5344CB8AC3E}">
        <p14:creationId xmlns:p14="http://schemas.microsoft.com/office/powerpoint/2010/main" val="406538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7671949" y="0"/>
            <a:ext cx="10616054" cy="5564055"/>
          </a:xfrm>
          <a:prstGeom prst="rect">
            <a:avLst/>
          </a:prstGeom>
          <a:solidFill>
            <a:schemeClr val="bg1">
              <a:lumMod val="85000"/>
            </a:schemeClr>
          </a:solidFill>
          <a:ln>
            <a:solidFill>
              <a:schemeClr val="bg1"/>
            </a:solidFill>
          </a:ln>
        </p:spPr>
        <p:txBody>
          <a:bodyPr anchor="t">
            <a:normAutofit/>
          </a:bodyPr>
          <a:lstStyle>
            <a:lvl1pPr marL="0" indent="0" algn="ctr">
              <a:buNone/>
              <a:defRPr sz="2400" b="0" i="0">
                <a:solidFill>
                  <a:schemeClr val="bg1"/>
                </a:solidFill>
                <a:latin typeface="Helvetica"/>
                <a:ea typeface="Arial" charset="0"/>
                <a:cs typeface="Helvetica"/>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click icon to add</a:t>
            </a:r>
          </a:p>
        </p:txBody>
      </p:sp>
      <p:sp>
        <p:nvSpPr>
          <p:cNvPr id="7" name="Picture Placeholder 2"/>
          <p:cNvSpPr>
            <a:spLocks noGrp="1" noChangeAspect="1"/>
          </p:cNvSpPr>
          <p:nvPr>
            <p:ph type="pic" idx="14"/>
          </p:nvPr>
        </p:nvSpPr>
        <p:spPr>
          <a:xfrm>
            <a:off x="7671948" y="5564055"/>
            <a:ext cx="5403783" cy="4729162"/>
          </a:xfrm>
          <a:prstGeom prst="rect">
            <a:avLst/>
          </a:prstGeom>
          <a:solidFill>
            <a:schemeClr val="bg1">
              <a:lumMod val="85000"/>
            </a:schemeClr>
          </a:solidFill>
          <a:ln>
            <a:solidFill>
              <a:schemeClr val="bg1"/>
            </a:solidFill>
          </a:ln>
        </p:spPr>
        <p:txBody>
          <a:bodyPr anchor="t">
            <a:normAutofit/>
          </a:bodyPr>
          <a:lstStyle>
            <a:lvl1pPr marL="0" indent="0" algn="ctr">
              <a:buNone/>
              <a:defRPr sz="2400" b="0" i="0">
                <a:solidFill>
                  <a:schemeClr val="bg1"/>
                </a:solidFill>
                <a:latin typeface="Helvetica"/>
                <a:ea typeface="Arial" charset="0"/>
                <a:cs typeface="Helvetica"/>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a:t>
            </a:r>
            <a:br>
              <a:rPr lang="en-US" dirty="0"/>
            </a:br>
            <a:r>
              <a:rPr lang="en-US" dirty="0"/>
              <a:t>click icon to add</a:t>
            </a:r>
          </a:p>
        </p:txBody>
      </p:sp>
      <p:sp>
        <p:nvSpPr>
          <p:cNvPr id="9" name="Picture Placeholder 2"/>
          <p:cNvSpPr>
            <a:spLocks noGrp="1" noChangeAspect="1"/>
          </p:cNvSpPr>
          <p:nvPr>
            <p:ph type="pic" idx="15"/>
          </p:nvPr>
        </p:nvSpPr>
        <p:spPr>
          <a:xfrm>
            <a:off x="13051634" y="5564055"/>
            <a:ext cx="5236368" cy="4729162"/>
          </a:xfrm>
          <a:prstGeom prst="rect">
            <a:avLst/>
          </a:prstGeom>
          <a:solidFill>
            <a:schemeClr val="bg1">
              <a:lumMod val="85000"/>
            </a:schemeClr>
          </a:solidFill>
          <a:ln>
            <a:solidFill>
              <a:schemeClr val="bg1"/>
            </a:solidFill>
          </a:ln>
        </p:spPr>
        <p:txBody>
          <a:bodyPr anchor="t">
            <a:normAutofit/>
          </a:bodyPr>
          <a:lstStyle>
            <a:lvl1pPr marL="0" indent="0" algn="ctr">
              <a:buNone/>
              <a:defRPr sz="2400" b="0" i="0">
                <a:solidFill>
                  <a:schemeClr val="bg1"/>
                </a:solidFill>
                <a:latin typeface="Helvetica"/>
                <a:ea typeface="Arial" charset="0"/>
                <a:cs typeface="Helvetica"/>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a:t>
            </a:r>
            <a:br>
              <a:rPr lang="en-US" dirty="0"/>
            </a:br>
            <a:r>
              <a:rPr lang="en-US" dirty="0"/>
              <a:t>click icon to add</a:t>
            </a:r>
          </a:p>
        </p:txBody>
      </p:sp>
      <p:sp>
        <p:nvSpPr>
          <p:cNvPr id="16" name="Content Placeholder 2"/>
          <p:cNvSpPr>
            <a:spLocks noGrp="1"/>
          </p:cNvSpPr>
          <p:nvPr>
            <p:ph idx="1"/>
          </p:nvPr>
        </p:nvSpPr>
        <p:spPr>
          <a:xfrm>
            <a:off x="743569" y="3179965"/>
            <a:ext cx="6196252" cy="5785388"/>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4"/>
          <p:cNvSpPr>
            <a:spLocks noGrp="1"/>
          </p:cNvSpPr>
          <p:nvPr>
            <p:ph type="title"/>
          </p:nvPr>
        </p:nvSpPr>
        <p:spPr>
          <a:xfrm>
            <a:off x="767758" y="1981663"/>
            <a:ext cx="6172064"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a:t>
            </a:r>
          </a:p>
        </p:txBody>
      </p:sp>
    </p:spTree>
    <p:extLst>
      <p:ext uri="{BB962C8B-B14F-4D97-AF65-F5344CB8AC3E}">
        <p14:creationId xmlns:p14="http://schemas.microsoft.com/office/powerpoint/2010/main" val="295817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1" y="0"/>
            <a:ext cx="18288000" cy="10301293"/>
          </a:xfrm>
          <a:prstGeom prst="rect">
            <a:avLst/>
          </a:prstGeom>
          <a:solidFill>
            <a:schemeClr val="bg1">
              <a:lumMod val="85000"/>
            </a:schemeClr>
          </a:solidFill>
          <a:ln>
            <a:noFill/>
          </a:ln>
        </p:spPr>
        <p:txBody>
          <a:bodyPr anchor="t">
            <a:normAutofit/>
          </a:bodyPr>
          <a:lstStyle>
            <a:lvl1pPr marL="0" indent="0" algn="ctr">
              <a:buNone/>
              <a:defRPr sz="2400" b="0" i="0">
                <a:solidFill>
                  <a:schemeClr val="bg1"/>
                </a:solidFill>
                <a:latin typeface="Arial" charset="0"/>
                <a:ea typeface="Arial" charset="0"/>
                <a:cs typeface="Arial" charset="0"/>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15618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FD1C5C-87DD-CC46-BA58-6C43ECA38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17" name="TextBox 16">
            <a:extLst>
              <a:ext uri="{FF2B5EF4-FFF2-40B4-BE49-F238E27FC236}">
                <a16:creationId xmlns:a16="http://schemas.microsoft.com/office/drawing/2014/main" id="{7DAAC542-A2B5-C24A-86C2-3474A8FD6262}"/>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sp>
        <p:nvSpPr>
          <p:cNvPr id="10" name="TextBox 9">
            <a:extLst>
              <a:ext uri="{FF2B5EF4-FFF2-40B4-BE49-F238E27FC236}">
                <a16:creationId xmlns:a16="http://schemas.microsoft.com/office/drawing/2014/main" id="{D7C61F64-9C31-E94E-B402-725ADD6F1CE9}"/>
              </a:ext>
            </a:extLst>
          </p:cNvPr>
          <p:cNvSpPr txBox="1"/>
          <p:nvPr userDrawn="1"/>
        </p:nvSpPr>
        <p:spPr>
          <a:xfrm>
            <a:off x="693300" y="4115868"/>
            <a:ext cx="9003371" cy="2064787"/>
          </a:xfrm>
          <a:prstGeom prst="rect">
            <a:avLst/>
          </a:prstGeom>
          <a:noFill/>
        </p:spPr>
        <p:txBody>
          <a:bodyPr wrap="square" lIns="182935" tIns="91467" rIns="182935" bIns="91467" rtlCol="0">
            <a:spAutoFit/>
          </a:bodyPr>
          <a:lstStyle/>
          <a:p>
            <a:pPr>
              <a:lnSpc>
                <a:spcPct val="90000"/>
              </a:lnSpc>
            </a:pPr>
            <a:r>
              <a:rPr lang="en-US" sz="13500" b="1" i="0" dirty="0">
                <a:solidFill>
                  <a:srgbClr val="242E37"/>
                </a:solidFill>
                <a:latin typeface="Helvetica" pitchFamily="2" charset="0"/>
                <a:cs typeface="Rawline Regular"/>
              </a:rPr>
              <a:t>Thank You</a:t>
            </a:r>
          </a:p>
        </p:txBody>
      </p:sp>
      <p:sp>
        <p:nvSpPr>
          <p:cNvPr id="11" name="TextBox 10">
            <a:extLst>
              <a:ext uri="{FF2B5EF4-FFF2-40B4-BE49-F238E27FC236}">
                <a16:creationId xmlns:a16="http://schemas.microsoft.com/office/drawing/2014/main" id="{C23D4122-74F1-CA4E-93E5-CBE0EB1E87EA}"/>
              </a:ext>
            </a:extLst>
          </p:cNvPr>
          <p:cNvSpPr txBox="1"/>
          <p:nvPr userDrawn="1"/>
        </p:nvSpPr>
        <p:spPr>
          <a:xfrm>
            <a:off x="693300" y="5818325"/>
            <a:ext cx="8909296" cy="769496"/>
          </a:xfrm>
          <a:prstGeom prst="rect">
            <a:avLst/>
          </a:prstGeom>
          <a:noFill/>
        </p:spPr>
        <p:txBody>
          <a:bodyPr wrap="square" lIns="182935" tIns="91467" rIns="182935" bIns="91467" rtlCol="0">
            <a:spAutoFit/>
          </a:bodyPr>
          <a:lstStyle/>
          <a:p>
            <a:pPr>
              <a:lnSpc>
                <a:spcPct val="100000"/>
              </a:lnSpc>
            </a:pPr>
            <a:r>
              <a:rPr lang="en-US" sz="3800" b="0" i="0" dirty="0">
                <a:solidFill>
                  <a:srgbClr val="242E37"/>
                </a:solidFill>
                <a:latin typeface="Helvetica" pitchFamily="2" charset="0"/>
                <a:cs typeface="Clear Sans"/>
              </a:rPr>
              <a:t>Presenter Name Here</a:t>
            </a:r>
          </a:p>
        </p:txBody>
      </p:sp>
      <p:pic>
        <p:nvPicPr>
          <p:cNvPr id="14" name="Picture 13">
            <a:extLst>
              <a:ext uri="{FF2B5EF4-FFF2-40B4-BE49-F238E27FC236}">
                <a16:creationId xmlns:a16="http://schemas.microsoft.com/office/drawing/2014/main" id="{1489E843-14AC-6840-B8CF-00941D2C5F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15" name="Picture 14">
            <a:extLst>
              <a:ext uri="{FF2B5EF4-FFF2-40B4-BE49-F238E27FC236}">
                <a16:creationId xmlns:a16="http://schemas.microsoft.com/office/drawing/2014/main" id="{E6E8BF85-CDC1-AF46-ACEF-5B9A47154C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Tree>
    <p:extLst>
      <p:ext uri="{BB962C8B-B14F-4D97-AF65-F5344CB8AC3E}">
        <p14:creationId xmlns:p14="http://schemas.microsoft.com/office/powerpoint/2010/main" val="3837124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FEE70-590F-1846-9DF6-BEEFC1ED98D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3" name="Text Placeholder 2"/>
          <p:cNvSpPr>
            <a:spLocks noGrp="1"/>
          </p:cNvSpPr>
          <p:nvPr>
            <p:ph type="body" idx="1"/>
          </p:nvPr>
        </p:nvSpPr>
        <p:spPr>
          <a:xfrm>
            <a:off x="913810" y="2003289"/>
            <a:ext cx="16151150" cy="7016328"/>
          </a:xfrm>
          <a:prstGeom prst="rect">
            <a:avLst/>
          </a:prstGeom>
        </p:spPr>
        <p:txBody>
          <a:bodyPr vert="horz" lIns="182935" tIns="91467" rIns="182935" bIns="9146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9AB400AE-8D6F-CD4D-9891-45E8CAEA509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Tree>
    <p:extLst>
      <p:ext uri="{BB962C8B-B14F-4D97-AF65-F5344CB8AC3E}">
        <p14:creationId xmlns:p14="http://schemas.microsoft.com/office/powerpoint/2010/main" val="2113187362"/>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70" r:id="rId3"/>
    <p:sldLayoutId id="2147483679" r:id="rId4"/>
    <p:sldLayoutId id="2147483675" r:id="rId5"/>
    <p:sldLayoutId id="2147483676" r:id="rId6"/>
    <p:sldLayoutId id="2147483677" r:id="rId7"/>
    <p:sldLayoutId id="2147483678" r:id="rId8"/>
  </p:sldLayoutIdLst>
  <p:hf hdr="0" ftr="0"/>
  <p:txStyles>
    <p:titleStyle>
      <a:lvl1pPr algn="l" defTabSz="914674" rtl="0" eaLnBrk="1" latinLnBrk="0" hangingPunct="1">
        <a:spcBef>
          <a:spcPct val="0"/>
        </a:spcBef>
        <a:buNone/>
        <a:defRPr sz="4800" b="1" kern="1200">
          <a:solidFill>
            <a:srgbClr val="2F5C47"/>
          </a:solidFill>
          <a:latin typeface="Clear Sans bold"/>
          <a:ea typeface="+mj-ea"/>
          <a:cs typeface="Clear Sans bold"/>
        </a:defRPr>
      </a:lvl1pPr>
    </p:titleStyle>
    <p:body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panose="020B0503030202020304" pitchFamily="34" charset="0"/>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panose="020B0503030202020304" pitchFamily="34" charset="0"/>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panose="020B0503030202020304" pitchFamily="34" charset="0"/>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panose="020B0503030202020304" pitchFamily="34" charset="0"/>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panose="020B0503030202020304" pitchFamily="34" charset="0"/>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674" rtl="0" eaLnBrk="1" latinLnBrk="0" hangingPunct="1">
        <a:defRPr sz="3600" kern="1200">
          <a:solidFill>
            <a:schemeClr val="tx1"/>
          </a:solidFill>
          <a:latin typeface="+mn-lt"/>
          <a:ea typeface="+mn-ea"/>
          <a:cs typeface="+mn-cs"/>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diagramQuickStyle" Target="../diagrams/quickStyle2.xml"/><Relationship Id="rId12" Type="http://schemas.openxmlformats.org/officeDocument/2006/relationships/image" Target="../media/image14.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2.xml"/><Relationship Id="rId11" Type="http://schemas.openxmlformats.org/officeDocument/2006/relationships/image" Target="../media/image13.png"/><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diagramQuickStyle" Target="../diagrams/quickStyle1.xml"/><Relationship Id="rId12" Type="http://schemas.openxmlformats.org/officeDocument/2006/relationships/image" Target="../media/image10.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9.jpg"/><Relationship Id="rId5" Type="http://schemas.openxmlformats.org/officeDocument/2006/relationships/diagramData" Target="../diagrams/data1.xml"/><Relationship Id="rId10" Type="http://schemas.openxmlformats.org/officeDocument/2006/relationships/image" Target="../media/image8.jp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emf"/><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14.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18.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D0188C4-8ADE-426B-B5C8-C29FE42C6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4433656"/>
      </p:ext>
    </p:extLst>
  </p:cSld>
  <p:clrMapOvr>
    <a:masterClrMapping/>
  </p:clrMapOvr>
  <mc:AlternateContent xmlns:mc="http://schemas.openxmlformats.org/markup-compatibility/2006">
    <mc:Choice xmlns:p14="http://schemas.microsoft.com/office/powerpoint/2010/main" Requires="p14">
      <p:transition spd="slow" p14:dur="2000" advTm="15650"/>
    </mc:Choice>
    <mc:Fallback>
      <p:transition spd="slow" advTm="15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D252C2-AC5F-9048-B56F-1F30962D04BB}"/>
              </a:ext>
            </a:extLst>
          </p:cNvPr>
          <p:cNvGrpSpPr/>
          <p:nvPr/>
        </p:nvGrpSpPr>
        <p:grpSpPr>
          <a:xfrm>
            <a:off x="2693192" y="2662168"/>
            <a:ext cx="3615764" cy="4235290"/>
            <a:chOff x="13951469" y="6702747"/>
            <a:chExt cx="2628335" cy="2812203"/>
          </a:xfrm>
        </p:grpSpPr>
        <p:pic>
          <p:nvPicPr>
            <p:cNvPr id="5" name="Picture 4" descr="Graphical user interface, website&#10;&#10;Description automatically generated">
              <a:extLst>
                <a:ext uri="{FF2B5EF4-FFF2-40B4-BE49-F238E27FC236}">
                  <a16:creationId xmlns:a16="http://schemas.microsoft.com/office/drawing/2014/main" id="{01A05CC1-7105-F64C-A988-0CFCB21935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51469" y="6702747"/>
              <a:ext cx="2169656" cy="271678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C827484-BC30-A04A-B461-5EF65634E4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55062" y="7609022"/>
              <a:ext cx="1524742" cy="1905928"/>
            </a:xfrm>
            <a:prstGeom prst="rect">
              <a:avLst/>
            </a:prstGeom>
            <a:effectLst>
              <a:outerShdw blurRad="50800" dist="38100" dir="2700000" algn="tl" rotWithShape="0">
                <a:prstClr val="black">
                  <a:alpha val="40000"/>
                </a:prstClr>
              </a:outerShdw>
            </a:effectLst>
          </p:spPr>
        </p:pic>
      </p:gr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3155531" y="733828"/>
            <a:ext cx="16163695" cy="1204968"/>
          </a:xfrm>
        </p:spPr>
        <p:txBody>
          <a:bodyPr/>
          <a:lstStyle/>
          <a:p>
            <a:r>
              <a:rPr lang="en-US" sz="4800" dirty="0"/>
              <a:t>Pinkeye Prevention Step 2:</a:t>
            </a:r>
            <a:br>
              <a:rPr lang="en-US" sz="4800" dirty="0"/>
            </a:br>
            <a:r>
              <a:rPr lang="en-US" sz="4800" dirty="0"/>
              <a:t>Fly Control Products – Pour-On Insecticides </a:t>
            </a:r>
          </a:p>
        </p:txBody>
      </p:sp>
      <p:pic>
        <p:nvPicPr>
          <p:cNvPr id="9" name="Picture 8">
            <a:extLst>
              <a:ext uri="{FF2B5EF4-FFF2-40B4-BE49-F238E27FC236}">
                <a16:creationId xmlns:a16="http://schemas.microsoft.com/office/drawing/2014/main" id="{4975FF07-284F-CC4B-BB3D-EBAF806FC2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pic>
        <p:nvPicPr>
          <p:cNvPr id="13" name="Picture 12" descr="Icon&#10;&#10;Description automatically generated">
            <a:extLst>
              <a:ext uri="{FF2B5EF4-FFF2-40B4-BE49-F238E27FC236}">
                <a16:creationId xmlns:a16="http://schemas.microsoft.com/office/drawing/2014/main" id="{4291CB0F-DD2E-3445-A828-180B73A24E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8042" y="689858"/>
            <a:ext cx="1775150" cy="1775150"/>
          </a:xfrm>
          <a:prstGeom prst="rect">
            <a:avLst/>
          </a:prstGeom>
        </p:spPr>
      </p:pic>
      <p:sp>
        <p:nvSpPr>
          <p:cNvPr id="17" name="Content Placeholder 1">
            <a:extLst>
              <a:ext uri="{FF2B5EF4-FFF2-40B4-BE49-F238E27FC236}">
                <a16:creationId xmlns:a16="http://schemas.microsoft.com/office/drawing/2014/main" id="{895AAFE1-F4D1-5344-92C6-9B8DA667288B}"/>
              </a:ext>
            </a:extLst>
          </p:cNvPr>
          <p:cNvSpPr txBox="1">
            <a:spLocks/>
          </p:cNvSpPr>
          <p:nvPr/>
        </p:nvSpPr>
        <p:spPr>
          <a:xfrm>
            <a:off x="6748272" y="2662168"/>
            <a:ext cx="10222992" cy="6451578"/>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pPr marL="0" indent="0">
              <a:buNone/>
            </a:pPr>
            <a:r>
              <a:rPr lang="en-US" dirty="0"/>
              <a:t>A permethrin pour-on insecticide for cattle, sheep, goats and horses that provides long lasting control against lice, horn flies, face flies, horse flies, stable flies, mosquitoes, black flies and ticks</a:t>
            </a:r>
          </a:p>
          <a:p>
            <a:pPr lvl="1"/>
            <a:r>
              <a:rPr lang="en-US" dirty="0"/>
              <a:t>ULTRA BOSS is for use in lactating animals </a:t>
            </a:r>
            <a:br>
              <a:rPr lang="en-US" dirty="0"/>
            </a:br>
            <a:r>
              <a:rPr lang="en-US" dirty="0"/>
              <a:t>and has no preslaughter withdrawal or milk </a:t>
            </a:r>
            <a:br>
              <a:rPr lang="en-US" dirty="0"/>
            </a:br>
            <a:r>
              <a:rPr lang="en-US" dirty="0"/>
              <a:t>discard in cattle</a:t>
            </a:r>
          </a:p>
          <a:p>
            <a:pPr lvl="1"/>
            <a:r>
              <a:rPr lang="en-US" dirty="0"/>
              <a:t>This pour-on is also approved for use in back rubbers – making treatment easy and convenient</a:t>
            </a:r>
          </a:p>
          <a:p>
            <a:pPr lvl="1"/>
            <a:r>
              <a:rPr lang="en-US" b="1" i="1" dirty="0"/>
              <a:t>1 application is effective for up to 8 weeks </a:t>
            </a:r>
          </a:p>
          <a:p>
            <a:pPr lvl="1"/>
            <a:r>
              <a:rPr lang="en-US" b="1" i="1" dirty="0"/>
              <a:t>1 Quart treats 57 head of 550 lb. cattle </a:t>
            </a:r>
          </a:p>
        </p:txBody>
      </p:sp>
      <p:sp>
        <p:nvSpPr>
          <p:cNvPr id="18" name="Rectangle 17">
            <a:extLst>
              <a:ext uri="{FF2B5EF4-FFF2-40B4-BE49-F238E27FC236}">
                <a16:creationId xmlns:a16="http://schemas.microsoft.com/office/drawing/2014/main" id="{B0FEA695-63CA-F841-98F7-359B3D0EFBB8}"/>
              </a:ext>
            </a:extLst>
          </p:cNvPr>
          <p:cNvSpPr/>
          <p:nvPr/>
        </p:nvSpPr>
        <p:spPr>
          <a:xfrm>
            <a:off x="3155531" y="7016943"/>
            <a:ext cx="2376997" cy="461665"/>
          </a:xfrm>
          <a:prstGeom prst="rect">
            <a:avLst/>
          </a:prstGeom>
        </p:spPr>
        <p:txBody>
          <a:bodyPr wrap="square">
            <a:spAutoFit/>
          </a:bodyPr>
          <a:lstStyle/>
          <a:p>
            <a:r>
              <a:rPr lang="en-US" sz="2400" b="1" dirty="0"/>
              <a:t>ULTRA BOSS</a:t>
            </a:r>
            <a:r>
              <a:rPr lang="en-US" sz="2400" b="1" baseline="30000" dirty="0"/>
              <a:t>®</a:t>
            </a:r>
          </a:p>
        </p:txBody>
      </p:sp>
      <p:pic>
        <p:nvPicPr>
          <p:cNvPr id="6" name="Audio 5">
            <a:hlinkClick r:id="" action="ppaction://media"/>
            <a:extLst>
              <a:ext uri="{FF2B5EF4-FFF2-40B4-BE49-F238E27FC236}">
                <a16:creationId xmlns:a16="http://schemas.microsoft.com/office/drawing/2014/main" id="{983D987C-75A7-4095-B3EB-68292CC5DC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666394507"/>
      </p:ext>
    </p:extLst>
  </p:cSld>
  <p:clrMapOvr>
    <a:masterClrMapping/>
  </p:clrMapOvr>
  <mc:AlternateContent xmlns:mc="http://schemas.openxmlformats.org/markup-compatibility/2006" xmlns:p14="http://schemas.microsoft.com/office/powerpoint/2010/main">
    <mc:Choice Requires="p14">
      <p:transition spd="slow" p14:dur="2000" advTm="23420"/>
    </mc:Choice>
    <mc:Fallback xmlns="">
      <p:transition spd="slow" advTm="2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D252C2-AC5F-9048-B56F-1F30962D04BB}"/>
              </a:ext>
            </a:extLst>
          </p:cNvPr>
          <p:cNvGrpSpPr/>
          <p:nvPr/>
        </p:nvGrpSpPr>
        <p:grpSpPr>
          <a:xfrm>
            <a:off x="2693192" y="2662168"/>
            <a:ext cx="3615764" cy="4235290"/>
            <a:chOff x="13951469" y="6702747"/>
            <a:chExt cx="2628335" cy="2812203"/>
          </a:xfrm>
        </p:grpSpPr>
        <p:pic>
          <p:nvPicPr>
            <p:cNvPr id="5" name="Picture 4" descr="Graphical user interface, website&#10;&#10;Description automatically generated">
              <a:extLst>
                <a:ext uri="{FF2B5EF4-FFF2-40B4-BE49-F238E27FC236}">
                  <a16:creationId xmlns:a16="http://schemas.microsoft.com/office/drawing/2014/main" id="{01A05CC1-7105-F64C-A988-0CFCB21935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51469" y="6702747"/>
              <a:ext cx="2169656" cy="271678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C827484-BC30-A04A-B461-5EF65634E4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55062" y="7609022"/>
              <a:ext cx="1524742" cy="1905928"/>
            </a:xfrm>
            <a:prstGeom prst="rect">
              <a:avLst/>
            </a:prstGeom>
            <a:effectLst>
              <a:outerShdw blurRad="50800" dist="38100" dir="2700000" algn="tl" rotWithShape="0">
                <a:prstClr val="black">
                  <a:alpha val="40000"/>
                </a:prstClr>
              </a:outerShdw>
            </a:effectLst>
          </p:spPr>
        </p:pic>
      </p:gr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3155531" y="733828"/>
            <a:ext cx="16163695" cy="1204968"/>
          </a:xfrm>
        </p:spPr>
        <p:txBody>
          <a:bodyPr/>
          <a:lstStyle/>
          <a:p>
            <a:r>
              <a:rPr lang="en-US" sz="4800" dirty="0"/>
              <a:t>Pinkeye Prevention Step 2:</a:t>
            </a:r>
            <a:br>
              <a:rPr lang="en-US" sz="4800" dirty="0"/>
            </a:br>
            <a:r>
              <a:rPr lang="en-US" sz="4800" dirty="0"/>
              <a:t>Fly Control Products – Pour-On Insecticides </a:t>
            </a:r>
          </a:p>
        </p:txBody>
      </p:sp>
      <p:pic>
        <p:nvPicPr>
          <p:cNvPr id="9" name="Picture 8">
            <a:extLst>
              <a:ext uri="{FF2B5EF4-FFF2-40B4-BE49-F238E27FC236}">
                <a16:creationId xmlns:a16="http://schemas.microsoft.com/office/drawing/2014/main" id="{4975FF07-284F-CC4B-BB3D-EBAF806FC2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pic>
        <p:nvPicPr>
          <p:cNvPr id="13" name="Picture 12" descr="Icon&#10;&#10;Description automatically generated">
            <a:extLst>
              <a:ext uri="{FF2B5EF4-FFF2-40B4-BE49-F238E27FC236}">
                <a16:creationId xmlns:a16="http://schemas.microsoft.com/office/drawing/2014/main" id="{4291CB0F-DD2E-3445-A828-180B73A24E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8042" y="689858"/>
            <a:ext cx="1775150" cy="1775150"/>
          </a:xfrm>
          <a:prstGeom prst="rect">
            <a:avLst/>
          </a:prstGeom>
        </p:spPr>
      </p:pic>
      <p:sp>
        <p:nvSpPr>
          <p:cNvPr id="18" name="Rectangle 17">
            <a:extLst>
              <a:ext uri="{FF2B5EF4-FFF2-40B4-BE49-F238E27FC236}">
                <a16:creationId xmlns:a16="http://schemas.microsoft.com/office/drawing/2014/main" id="{B0FEA695-63CA-F841-98F7-359B3D0EFBB8}"/>
              </a:ext>
            </a:extLst>
          </p:cNvPr>
          <p:cNvSpPr/>
          <p:nvPr/>
        </p:nvSpPr>
        <p:spPr>
          <a:xfrm>
            <a:off x="3155531" y="7016943"/>
            <a:ext cx="2376997" cy="461665"/>
          </a:xfrm>
          <a:prstGeom prst="rect">
            <a:avLst/>
          </a:prstGeom>
        </p:spPr>
        <p:txBody>
          <a:bodyPr wrap="square">
            <a:spAutoFit/>
          </a:bodyPr>
          <a:lstStyle/>
          <a:p>
            <a:r>
              <a:rPr lang="en-US" sz="2400" b="1" dirty="0"/>
              <a:t>ULTRA BOSS</a:t>
            </a:r>
            <a:r>
              <a:rPr lang="en-US" sz="2400" b="1" baseline="30000" dirty="0"/>
              <a:t>®</a:t>
            </a:r>
          </a:p>
        </p:txBody>
      </p:sp>
      <p:pic>
        <p:nvPicPr>
          <p:cNvPr id="6" name="Picture 5" descr="Diagram, timeline&#10;&#10;Description automatically generated">
            <a:extLst>
              <a:ext uri="{FF2B5EF4-FFF2-40B4-BE49-F238E27FC236}">
                <a16:creationId xmlns:a16="http://schemas.microsoft.com/office/drawing/2014/main" id="{11804F68-B018-2042-B10C-B87EBAEA7626}"/>
              </a:ext>
            </a:extLst>
          </p:cNvPr>
          <p:cNvPicPr>
            <a:picLocks noChangeAspect="1"/>
          </p:cNvPicPr>
          <p:nvPr/>
        </p:nvPicPr>
        <p:blipFill>
          <a:blip r:embed="rId9"/>
          <a:stretch>
            <a:fillRect/>
          </a:stretch>
        </p:blipFill>
        <p:spPr>
          <a:xfrm>
            <a:off x="6602842" y="2642082"/>
            <a:ext cx="8335652" cy="7099105"/>
          </a:xfrm>
          <a:prstGeom prst="rect">
            <a:avLst/>
          </a:prstGeom>
        </p:spPr>
      </p:pic>
      <p:pic>
        <p:nvPicPr>
          <p:cNvPr id="2" name="Audio 1">
            <a:hlinkClick r:id="" action="ppaction://media"/>
            <a:extLst>
              <a:ext uri="{FF2B5EF4-FFF2-40B4-BE49-F238E27FC236}">
                <a16:creationId xmlns:a16="http://schemas.microsoft.com/office/drawing/2014/main" id="{BA57CDD9-5036-4875-86F8-A96403EAF1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264658849"/>
      </p:ext>
    </p:extLst>
  </p:cSld>
  <p:clrMapOvr>
    <a:masterClrMapping/>
  </p:clrMapOvr>
  <mc:AlternateContent xmlns:mc="http://schemas.openxmlformats.org/markup-compatibility/2006">
    <mc:Choice xmlns:p14="http://schemas.microsoft.com/office/powerpoint/2010/main" Requires="p14">
      <p:transition spd="slow" p14:dur="2000" advTm="13970"/>
    </mc:Choice>
    <mc:Fallback>
      <p:transition spd="slow" advTm="1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1DC261-7F47-AD4E-A0A0-3CC5AF4DCD0C}"/>
              </a:ext>
            </a:extLst>
          </p:cNvPr>
          <p:cNvSpPr>
            <a:spLocks noGrp="1"/>
          </p:cNvSpPr>
          <p:nvPr>
            <p:ph idx="1"/>
          </p:nvPr>
        </p:nvSpPr>
        <p:spPr>
          <a:xfrm>
            <a:off x="3155531" y="2519349"/>
            <a:ext cx="15256655" cy="7043348"/>
          </a:xfrm>
        </p:spPr>
        <p:txBody>
          <a:bodyPr>
            <a:normAutofit lnSpcReduction="10000"/>
          </a:bodyPr>
          <a:lstStyle/>
          <a:p>
            <a:r>
              <a:rPr lang="en-US" dirty="0"/>
              <a:t>Maintain an environment that reduces dusty and excessively wet conditions</a:t>
            </a:r>
          </a:p>
          <a:p>
            <a:r>
              <a:rPr lang="en-US" dirty="0"/>
              <a:t>Mow tall grass with seed heads</a:t>
            </a:r>
          </a:p>
          <a:p>
            <a:r>
              <a:rPr lang="en-US" dirty="0"/>
              <a:t>Provide shade for protection against UV light (sunlight)</a:t>
            </a:r>
          </a:p>
          <a:p>
            <a:r>
              <a:rPr lang="en-US" dirty="0"/>
              <a:t>Provide ample fresh, clean water to keep cattle well hydrated</a:t>
            </a:r>
          </a:p>
          <a:p>
            <a:pPr lvl="1"/>
            <a:r>
              <a:rPr lang="en-US" dirty="0"/>
              <a:t>Water keeps surface of the eye wet and healthy</a:t>
            </a:r>
          </a:p>
          <a:p>
            <a:pPr lvl="1"/>
            <a:r>
              <a:rPr lang="en-US" dirty="0"/>
              <a:t>Proper hydrations is crucial in dry, dusty and/or windy conditions</a:t>
            </a:r>
          </a:p>
          <a:p>
            <a:r>
              <a:rPr lang="en-US" dirty="0"/>
              <a:t>Reduce sources of stress, such as overcrowding </a:t>
            </a:r>
          </a:p>
          <a:p>
            <a:r>
              <a:rPr lang="en-US" dirty="0"/>
              <a:t>Discuss a mineral program with a nutritionist</a:t>
            </a:r>
          </a:p>
          <a:p>
            <a:r>
              <a:rPr lang="en-US" dirty="0"/>
              <a:t>Incorporate a strategic deworming and vaccine program to improve immune response to disease </a:t>
            </a:r>
          </a:p>
        </p:txBody>
      </p:sp>
      <p:pic>
        <p:nvPicPr>
          <p:cNvPr id="7" name="Picture 6">
            <a:extLst>
              <a:ext uri="{FF2B5EF4-FFF2-40B4-BE49-F238E27FC236}">
                <a16:creationId xmlns:a16="http://schemas.microsoft.com/office/drawing/2014/main" id="{10708525-DFA4-144C-A0DA-15D8B430ACA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9762" y="733828"/>
            <a:ext cx="2514600" cy="1866900"/>
          </a:xfrm>
          <a:prstGeom prst="rect">
            <a:avLst/>
          </a:prstGeom>
        </p:spPr>
      </p:pic>
      <p:sp>
        <p:nvSpPr>
          <p:cNvPr id="6" name="Title 2">
            <a:extLst>
              <a:ext uri="{FF2B5EF4-FFF2-40B4-BE49-F238E27FC236}">
                <a16:creationId xmlns:a16="http://schemas.microsoft.com/office/drawing/2014/main" id="{D370047D-9DD9-1449-8220-E55FB9FF2323}"/>
              </a:ext>
            </a:extLst>
          </p:cNvPr>
          <p:cNvSpPr txBox="1">
            <a:spLocks/>
          </p:cNvSpPr>
          <p:nvPr/>
        </p:nvSpPr>
        <p:spPr>
          <a:xfrm>
            <a:off x="3155531" y="733828"/>
            <a:ext cx="16163695" cy="1204968"/>
          </a:xfrm>
          <a:prstGeom prst="rect">
            <a:avLst/>
          </a:prstGeom>
        </p:spPr>
        <p:txBody>
          <a:bodyPr vert="horz"/>
          <a:lstStyle>
            <a:lvl1pPr algn="l" defTabSz="914674" rtl="0" eaLnBrk="1" latinLnBrk="0" hangingPunct="1">
              <a:spcBef>
                <a:spcPct val="0"/>
              </a:spcBef>
              <a:buNone/>
              <a:defRPr sz="5000" b="1" i="0" kern="1200">
                <a:solidFill>
                  <a:srgbClr val="242E37"/>
                </a:solidFill>
                <a:latin typeface="Helvetica" pitchFamily="2" charset="0"/>
                <a:ea typeface="+mj-ea"/>
                <a:cs typeface="Helvetica" pitchFamily="2" charset="0"/>
              </a:defRPr>
            </a:lvl1pPr>
          </a:lstStyle>
          <a:p>
            <a:r>
              <a:rPr lang="en-US" sz="4800" dirty="0"/>
              <a:t>Pinkeye Prevention Step 3:</a:t>
            </a:r>
            <a:br>
              <a:rPr lang="en-US" sz="4800" dirty="0"/>
            </a:br>
            <a:r>
              <a:rPr lang="en-US" sz="4800" dirty="0"/>
              <a:t>Environmental Management</a:t>
            </a:r>
          </a:p>
        </p:txBody>
      </p:sp>
      <p:pic>
        <p:nvPicPr>
          <p:cNvPr id="3" name="Audio 2">
            <a:hlinkClick r:id="" action="ppaction://media"/>
            <a:extLst>
              <a:ext uri="{FF2B5EF4-FFF2-40B4-BE49-F238E27FC236}">
                <a16:creationId xmlns:a16="http://schemas.microsoft.com/office/drawing/2014/main" id="{DB65CD0C-D0D6-404B-A33F-F30816676F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809130017"/>
      </p:ext>
    </p:extLst>
  </p:cSld>
  <p:clrMapOvr>
    <a:masterClrMapping/>
  </p:clrMapOvr>
  <mc:AlternateContent xmlns:mc="http://schemas.openxmlformats.org/markup-compatibility/2006">
    <mc:Choice xmlns:p14="http://schemas.microsoft.com/office/powerpoint/2010/main" Requires="p14">
      <p:transition spd="slow" p14:dur="2000" advTm="54740"/>
    </mc:Choice>
    <mc:Fallback>
      <p:transition spd="slow" advTm="5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FA50B-95CF-674D-BE49-9CE6DD71F6EC}"/>
              </a:ext>
            </a:extLst>
          </p:cNvPr>
          <p:cNvSpPr>
            <a:spLocks noGrp="1"/>
          </p:cNvSpPr>
          <p:nvPr>
            <p:ph type="title"/>
          </p:nvPr>
        </p:nvSpPr>
        <p:spPr>
          <a:xfrm>
            <a:off x="825537" y="925712"/>
            <a:ext cx="16163695" cy="1204968"/>
          </a:xfrm>
        </p:spPr>
        <p:txBody>
          <a:bodyPr>
            <a:normAutofit/>
          </a:bodyPr>
          <a:lstStyle/>
          <a:p>
            <a:r>
              <a:rPr lang="en-US" dirty="0"/>
              <a:t>3 Easy Steps to Protect Cattle from Pinkeye</a:t>
            </a:r>
          </a:p>
        </p:txBody>
      </p:sp>
      <p:graphicFrame>
        <p:nvGraphicFramePr>
          <p:cNvPr id="19" name="Content Placeholder 1">
            <a:extLst>
              <a:ext uri="{FF2B5EF4-FFF2-40B4-BE49-F238E27FC236}">
                <a16:creationId xmlns:a16="http://schemas.microsoft.com/office/drawing/2014/main" id="{4DB4243E-FD85-2C4E-96CE-C0CBB77F6AB1}"/>
              </a:ext>
            </a:extLst>
          </p:cNvPr>
          <p:cNvGraphicFramePr>
            <a:graphicFrameLocks/>
          </p:cNvGraphicFramePr>
          <p:nvPr>
            <p:extLst>
              <p:ext uri="{D42A27DB-BD31-4B8C-83A1-F6EECF244321}">
                <p14:modId xmlns:p14="http://schemas.microsoft.com/office/powerpoint/2010/main" val="4286230406"/>
              </p:ext>
            </p:extLst>
          </p:nvPr>
        </p:nvGraphicFramePr>
        <p:xfrm>
          <a:off x="3258248" y="1984142"/>
          <a:ext cx="12915202" cy="7546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Picture 20">
            <a:extLst>
              <a:ext uri="{FF2B5EF4-FFF2-40B4-BE49-F238E27FC236}">
                <a16:creationId xmlns:a16="http://schemas.microsoft.com/office/drawing/2014/main" id="{62A18C56-C596-FA41-B4B0-EEF576B055D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87816" y="4643851"/>
            <a:ext cx="1806014" cy="1806014"/>
          </a:xfrm>
          <a:prstGeom prst="rect">
            <a:avLst/>
          </a:prstGeom>
        </p:spPr>
      </p:pic>
      <p:pic>
        <p:nvPicPr>
          <p:cNvPr id="22" name="Picture 21">
            <a:extLst>
              <a:ext uri="{FF2B5EF4-FFF2-40B4-BE49-F238E27FC236}">
                <a16:creationId xmlns:a16="http://schemas.microsoft.com/office/drawing/2014/main" id="{28C06061-DB3B-5D40-8D0E-584CCF382C2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25537" y="7535765"/>
            <a:ext cx="2173859" cy="1613926"/>
          </a:xfrm>
          <a:prstGeom prst="rect">
            <a:avLst/>
          </a:prstGeom>
        </p:spPr>
      </p:pic>
      <p:pic>
        <p:nvPicPr>
          <p:cNvPr id="23" name="Picture 22">
            <a:extLst>
              <a:ext uri="{FF2B5EF4-FFF2-40B4-BE49-F238E27FC236}">
                <a16:creationId xmlns:a16="http://schemas.microsoft.com/office/drawing/2014/main" id="{52022B72-A009-9A4C-B4A4-6BA861A3B835}"/>
              </a:ext>
            </a:extLst>
          </p:cNvPr>
          <p:cNvPicPr>
            <a:picLocks noChangeAspect="1"/>
          </p:cNvPicPr>
          <p:nvPr/>
        </p:nvPicPr>
        <p:blipFill>
          <a:blip r:embed="rId12"/>
          <a:stretch>
            <a:fillRect/>
          </a:stretch>
        </p:blipFill>
        <p:spPr>
          <a:xfrm rot="3300564">
            <a:off x="1637009" y="1664988"/>
            <a:ext cx="908311" cy="2529353"/>
          </a:xfrm>
          <a:prstGeom prst="rect">
            <a:avLst/>
          </a:prstGeom>
        </p:spPr>
      </p:pic>
      <p:pic>
        <p:nvPicPr>
          <p:cNvPr id="4" name="Audio 3">
            <a:hlinkClick r:id="" action="ppaction://media"/>
            <a:extLst>
              <a:ext uri="{FF2B5EF4-FFF2-40B4-BE49-F238E27FC236}">
                <a16:creationId xmlns:a16="http://schemas.microsoft.com/office/drawing/2014/main" id="{6B329333-D891-4D65-ADB9-20D6C3BBD2E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610583623"/>
      </p:ext>
    </p:extLst>
  </p:cSld>
  <p:clrMapOvr>
    <a:masterClrMapping/>
  </p:clrMapOvr>
  <mc:AlternateContent xmlns:mc="http://schemas.openxmlformats.org/markup-compatibility/2006">
    <mc:Choice xmlns:p14="http://schemas.microsoft.com/office/powerpoint/2010/main" Requires="p14">
      <p:transition spd="slow" p14:dur="2000" advTm="24800"/>
    </mc:Choice>
    <mc:Fallback>
      <p:transition spd="slow" advTm="2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9A461-1C6B-426B-A896-3C8D81B6859F}"/>
              </a:ext>
            </a:extLst>
          </p:cNvPr>
          <p:cNvSpPr>
            <a:spLocks noGrp="1"/>
          </p:cNvSpPr>
          <p:nvPr>
            <p:ph type="title"/>
          </p:nvPr>
        </p:nvSpPr>
        <p:spPr>
          <a:xfrm>
            <a:off x="1921659" y="8264504"/>
            <a:ext cx="16163695" cy="1204968"/>
          </a:xfrm>
        </p:spPr>
        <p:txBody>
          <a:bodyPr/>
          <a:lstStyle/>
          <a:p>
            <a:r>
              <a:rPr lang="en-US" b="0" dirty="0">
                <a:solidFill>
                  <a:schemeClr val="tx1"/>
                </a:solidFill>
              </a:rPr>
              <a:t>Find these assets at </a:t>
            </a:r>
            <a:r>
              <a:rPr lang="en-US" dirty="0" err="1">
                <a:solidFill>
                  <a:schemeClr val="tx1"/>
                </a:solidFill>
              </a:rPr>
              <a:t>MORERetailPower.com</a:t>
            </a:r>
            <a:endParaRPr lang="en-US" dirty="0">
              <a:solidFill>
                <a:schemeClr val="tx1"/>
              </a:solidFill>
            </a:endParaRPr>
          </a:p>
        </p:txBody>
      </p:sp>
      <p:sp>
        <p:nvSpPr>
          <p:cNvPr id="4" name="TextBox 3">
            <a:extLst>
              <a:ext uri="{FF2B5EF4-FFF2-40B4-BE49-F238E27FC236}">
                <a16:creationId xmlns:a16="http://schemas.microsoft.com/office/drawing/2014/main" id="{E1D1E529-BD19-424D-B117-724FF210F3E0}"/>
              </a:ext>
            </a:extLst>
          </p:cNvPr>
          <p:cNvSpPr txBox="1"/>
          <p:nvPr/>
        </p:nvSpPr>
        <p:spPr>
          <a:xfrm>
            <a:off x="693300" y="9536380"/>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2021 Intervet Inc., d/b/a Merck Animal Health, a subsidiary of Merck &amp; Co., Inc. All rights reserved</a:t>
            </a:r>
            <a:r>
              <a:rPr lang="en-US" sz="1400" dirty="0">
                <a:solidFill>
                  <a:srgbClr val="242E37"/>
                </a:solidFill>
              </a:rPr>
              <a:t>.</a:t>
            </a:r>
            <a:endParaRPr lang="en-US" sz="1400" kern="1200" dirty="0">
              <a:solidFill>
                <a:srgbClr val="242E37"/>
              </a:solidFill>
              <a:effectLst/>
              <a:latin typeface="+mn-lt"/>
              <a:ea typeface="+mn-ea"/>
              <a:cs typeface="+mn-cs"/>
            </a:endParaRPr>
          </a:p>
        </p:txBody>
      </p:sp>
      <p:pic>
        <p:nvPicPr>
          <p:cNvPr id="12" name="Picture 11">
            <a:extLst>
              <a:ext uri="{FF2B5EF4-FFF2-40B4-BE49-F238E27FC236}">
                <a16:creationId xmlns:a16="http://schemas.microsoft.com/office/drawing/2014/main" id="{21B28E38-EB50-784E-9374-29D9039D50AE}"/>
              </a:ext>
            </a:extLst>
          </p:cNvPr>
          <p:cNvPicPr>
            <a:picLocks noChangeAspect="1"/>
          </p:cNvPicPr>
          <p:nvPr/>
        </p:nvPicPr>
        <p:blipFill>
          <a:blip r:embed="rId5"/>
          <a:srcRect/>
          <a:stretch/>
        </p:blipFill>
        <p:spPr>
          <a:xfrm>
            <a:off x="1481681" y="1475533"/>
            <a:ext cx="14980561" cy="6507949"/>
          </a:xfrm>
          <a:prstGeom prst="rect">
            <a:avLst/>
          </a:prstGeom>
        </p:spPr>
      </p:pic>
      <p:sp>
        <p:nvSpPr>
          <p:cNvPr id="7" name="Content Placeholder 1">
            <a:extLst>
              <a:ext uri="{FF2B5EF4-FFF2-40B4-BE49-F238E27FC236}">
                <a16:creationId xmlns:a16="http://schemas.microsoft.com/office/drawing/2014/main" id="{F46837B1-D851-0C42-9A53-30A8DD1F6C81}"/>
              </a:ext>
            </a:extLst>
          </p:cNvPr>
          <p:cNvSpPr txBox="1">
            <a:spLocks/>
          </p:cNvSpPr>
          <p:nvPr/>
        </p:nvSpPr>
        <p:spPr>
          <a:xfrm>
            <a:off x="1825758" y="6731729"/>
            <a:ext cx="3727549" cy="1787807"/>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pPr marL="0" indent="0">
              <a:buNone/>
            </a:pPr>
            <a:r>
              <a:rPr lang="en-US" sz="2400" dirty="0"/>
              <a:t>Print Ad</a:t>
            </a:r>
          </a:p>
        </p:txBody>
      </p:sp>
      <p:sp>
        <p:nvSpPr>
          <p:cNvPr id="8" name="Content Placeholder 1">
            <a:extLst>
              <a:ext uri="{FF2B5EF4-FFF2-40B4-BE49-F238E27FC236}">
                <a16:creationId xmlns:a16="http://schemas.microsoft.com/office/drawing/2014/main" id="{5A09F0F7-C14A-1741-8CE3-E0688E47E3E8}"/>
              </a:ext>
            </a:extLst>
          </p:cNvPr>
          <p:cNvSpPr txBox="1">
            <a:spLocks/>
          </p:cNvSpPr>
          <p:nvPr/>
        </p:nvSpPr>
        <p:spPr>
          <a:xfrm>
            <a:off x="5728684" y="6062657"/>
            <a:ext cx="3727549" cy="1787807"/>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pPr marL="0" indent="0">
              <a:buNone/>
            </a:pPr>
            <a:r>
              <a:rPr lang="en-US" sz="2400" dirty="0"/>
              <a:t>Digital Ads</a:t>
            </a:r>
          </a:p>
        </p:txBody>
      </p:sp>
      <p:sp>
        <p:nvSpPr>
          <p:cNvPr id="9" name="Content Placeholder 1">
            <a:extLst>
              <a:ext uri="{FF2B5EF4-FFF2-40B4-BE49-F238E27FC236}">
                <a16:creationId xmlns:a16="http://schemas.microsoft.com/office/drawing/2014/main" id="{274C40C3-700D-BA42-8180-67EA0790CBF7}"/>
              </a:ext>
            </a:extLst>
          </p:cNvPr>
          <p:cNvSpPr txBox="1">
            <a:spLocks/>
          </p:cNvSpPr>
          <p:nvPr/>
        </p:nvSpPr>
        <p:spPr>
          <a:xfrm>
            <a:off x="10612921" y="7333896"/>
            <a:ext cx="3727549" cy="1787807"/>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pPr marL="0" indent="0">
              <a:buNone/>
            </a:pPr>
            <a:r>
              <a:rPr lang="en-US" sz="2400" dirty="0"/>
              <a:t>Social Media</a:t>
            </a:r>
          </a:p>
        </p:txBody>
      </p:sp>
      <p:sp>
        <p:nvSpPr>
          <p:cNvPr id="10" name="Content Placeholder 1">
            <a:extLst>
              <a:ext uri="{FF2B5EF4-FFF2-40B4-BE49-F238E27FC236}">
                <a16:creationId xmlns:a16="http://schemas.microsoft.com/office/drawing/2014/main" id="{C3598D6B-93A6-B549-BE6B-E878B33F7C77}"/>
              </a:ext>
            </a:extLst>
          </p:cNvPr>
          <p:cNvSpPr txBox="1">
            <a:spLocks/>
          </p:cNvSpPr>
          <p:nvPr/>
        </p:nvSpPr>
        <p:spPr>
          <a:xfrm>
            <a:off x="14315123" y="7623827"/>
            <a:ext cx="3727549" cy="1787807"/>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pPr marL="0" indent="0">
              <a:buNone/>
            </a:pPr>
            <a:r>
              <a:rPr lang="en-US" sz="2400" dirty="0"/>
              <a:t>Merchandizer</a:t>
            </a:r>
          </a:p>
        </p:txBody>
      </p:sp>
      <p:pic>
        <p:nvPicPr>
          <p:cNvPr id="11" name="Audio 10">
            <a:hlinkClick r:id="" action="ppaction://media"/>
            <a:extLst>
              <a:ext uri="{FF2B5EF4-FFF2-40B4-BE49-F238E27FC236}">
                <a16:creationId xmlns:a16="http://schemas.microsoft.com/office/drawing/2014/main" id="{D883F77E-5FE8-439C-9C2C-5C55E63D4B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289486646"/>
      </p:ext>
    </p:extLst>
  </p:cSld>
  <p:clrMapOvr>
    <a:masterClrMapping/>
  </p:clrMapOvr>
  <mc:AlternateContent xmlns:mc="http://schemas.openxmlformats.org/markup-compatibility/2006">
    <mc:Choice xmlns:p14="http://schemas.microsoft.com/office/powerpoint/2010/main" Requires="p14">
      <p:transition spd="slow" p14:dur="2000" advTm="14520"/>
    </mc:Choice>
    <mc:Fallback>
      <p:transition spd="slow" advTm="1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9A461-1C6B-426B-A896-3C8D81B6859F}"/>
              </a:ext>
            </a:extLst>
          </p:cNvPr>
          <p:cNvSpPr>
            <a:spLocks noGrp="1"/>
          </p:cNvSpPr>
          <p:nvPr>
            <p:ph type="title"/>
          </p:nvPr>
        </p:nvSpPr>
        <p:spPr>
          <a:xfrm>
            <a:off x="811287" y="4545778"/>
            <a:ext cx="16163695" cy="1204968"/>
          </a:xfrm>
        </p:spPr>
        <p:txBody>
          <a:bodyPr/>
          <a:lstStyle/>
          <a:p>
            <a:r>
              <a:rPr lang="en-US" sz="9600" dirty="0"/>
              <a:t>THANK YOU</a:t>
            </a:r>
          </a:p>
        </p:txBody>
      </p:sp>
      <p:sp>
        <p:nvSpPr>
          <p:cNvPr id="4" name="TextBox 3">
            <a:extLst>
              <a:ext uri="{FF2B5EF4-FFF2-40B4-BE49-F238E27FC236}">
                <a16:creationId xmlns:a16="http://schemas.microsoft.com/office/drawing/2014/main" id="{E1D1E529-BD19-424D-B117-724FF210F3E0}"/>
              </a:ext>
            </a:extLst>
          </p:cNvPr>
          <p:cNvSpPr txBox="1"/>
          <p:nvPr/>
        </p:nvSpPr>
        <p:spPr>
          <a:xfrm>
            <a:off x="693300" y="9536380"/>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2021 Intervet Inc., d/b/a Merck Animal Health, a subsidiary of Merck &amp; Co., Inc. All rights reserved</a:t>
            </a:r>
            <a:r>
              <a:rPr lang="en-US" sz="1400" dirty="0">
                <a:solidFill>
                  <a:srgbClr val="242E37"/>
                </a:solidFill>
              </a:rPr>
              <a:t>.</a:t>
            </a:r>
            <a:endParaRPr lang="en-US" sz="1400" kern="1200" dirty="0">
              <a:solidFill>
                <a:srgbClr val="242E37"/>
              </a:solidFill>
              <a:effectLst/>
              <a:latin typeface="+mn-lt"/>
              <a:ea typeface="+mn-ea"/>
              <a:cs typeface="+mn-cs"/>
            </a:endParaRPr>
          </a:p>
        </p:txBody>
      </p:sp>
      <p:pic>
        <p:nvPicPr>
          <p:cNvPr id="8" name="Audio 7">
            <a:hlinkClick r:id="" action="ppaction://media"/>
            <a:extLst>
              <a:ext uri="{FF2B5EF4-FFF2-40B4-BE49-F238E27FC236}">
                <a16:creationId xmlns:a16="http://schemas.microsoft.com/office/drawing/2014/main" id="{A3C74130-9EA3-4A4F-B584-E423D030E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1313599263"/>
      </p:ext>
    </p:extLst>
  </p:cSld>
  <p:clrMapOvr>
    <a:masterClrMapping/>
  </p:clrMapOvr>
  <mc:AlternateContent xmlns:mc="http://schemas.openxmlformats.org/markup-compatibility/2006">
    <mc:Choice xmlns:p14="http://schemas.microsoft.com/office/powerpoint/2010/main" Requires="p14">
      <p:transition spd="slow" p14:dur="2000" advTm="17220"/>
    </mc:Choice>
    <mc:Fallback>
      <p:transition spd="slow" advTm="17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9325E-8D58-8B47-A81B-951908C76277}"/>
              </a:ext>
            </a:extLst>
          </p:cNvPr>
          <p:cNvSpPr>
            <a:spLocks noGrp="1"/>
          </p:cNvSpPr>
          <p:nvPr>
            <p:ph idx="1"/>
          </p:nvPr>
        </p:nvSpPr>
        <p:spPr>
          <a:xfrm>
            <a:off x="821547" y="1675870"/>
            <a:ext cx="8338761" cy="7043348"/>
          </a:xfrm>
        </p:spPr>
        <p:txBody>
          <a:bodyPr>
            <a:normAutofit/>
          </a:bodyPr>
          <a:lstStyle/>
          <a:p>
            <a:r>
              <a:rPr lang="en-US" dirty="0"/>
              <a:t>Pinkeye is a bacterial infection of the eye that causes pain, stress and weight loss in cattle of all ages.</a:t>
            </a:r>
          </a:p>
          <a:p>
            <a:r>
              <a:rPr lang="en-US" dirty="0"/>
              <a:t>Pinkeye is preventable with the 3 Step Approach</a:t>
            </a:r>
          </a:p>
          <a:p>
            <a:r>
              <a:rPr lang="en-US" dirty="0"/>
              <a:t>Prevention is much easier and affordable than treating pinkeye.  </a:t>
            </a:r>
          </a:p>
        </p:txBody>
      </p:sp>
      <p:sp>
        <p:nvSpPr>
          <p:cNvPr id="5" name="Title 4">
            <a:extLst>
              <a:ext uri="{FF2B5EF4-FFF2-40B4-BE49-F238E27FC236}">
                <a16:creationId xmlns:a16="http://schemas.microsoft.com/office/drawing/2014/main" id="{1B7A3C88-3248-A649-948E-52244333EA70}"/>
              </a:ext>
            </a:extLst>
          </p:cNvPr>
          <p:cNvSpPr>
            <a:spLocks noGrp="1"/>
          </p:cNvSpPr>
          <p:nvPr>
            <p:ph type="title"/>
          </p:nvPr>
        </p:nvSpPr>
        <p:spPr>
          <a:xfrm>
            <a:off x="821547" y="664578"/>
            <a:ext cx="16163695" cy="1204968"/>
          </a:xfrm>
        </p:spPr>
        <p:txBody>
          <a:bodyPr/>
          <a:lstStyle/>
          <a:p>
            <a:r>
              <a:rPr lang="en-US" sz="4800" dirty="0"/>
              <a:t>What is Pinkeye? Is it Preventable?</a:t>
            </a:r>
          </a:p>
        </p:txBody>
      </p:sp>
      <p:pic>
        <p:nvPicPr>
          <p:cNvPr id="7" name="Picture 6">
            <a:extLst>
              <a:ext uri="{FF2B5EF4-FFF2-40B4-BE49-F238E27FC236}">
                <a16:creationId xmlns:a16="http://schemas.microsoft.com/office/drawing/2014/main" id="{23C5F909-5EF3-7A42-BA7B-35EBF92D31D9}"/>
              </a:ext>
            </a:extLst>
          </p:cNvPr>
          <p:cNvPicPr>
            <a:picLocks noChangeAspect="1"/>
          </p:cNvPicPr>
          <p:nvPr/>
        </p:nvPicPr>
        <p:blipFill>
          <a:blip r:embed="rId5"/>
          <a:srcRect/>
          <a:stretch/>
        </p:blipFill>
        <p:spPr>
          <a:xfrm>
            <a:off x="9949980" y="2048209"/>
            <a:ext cx="8337278" cy="6671009"/>
          </a:xfrm>
          <a:prstGeom prst="rect">
            <a:avLst/>
          </a:prstGeom>
        </p:spPr>
      </p:pic>
      <p:pic>
        <p:nvPicPr>
          <p:cNvPr id="3" name="Audio 2">
            <a:hlinkClick r:id="" action="ppaction://media"/>
            <a:extLst>
              <a:ext uri="{FF2B5EF4-FFF2-40B4-BE49-F238E27FC236}">
                <a16:creationId xmlns:a16="http://schemas.microsoft.com/office/drawing/2014/main" id="{E27C06E0-11AF-42AB-A152-708713B60C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392450557"/>
      </p:ext>
    </p:extLst>
  </p:cSld>
  <p:clrMapOvr>
    <a:masterClrMapping/>
  </p:clrMapOvr>
  <mc:AlternateContent xmlns:mc="http://schemas.openxmlformats.org/markup-compatibility/2006">
    <mc:Choice xmlns:p14="http://schemas.microsoft.com/office/powerpoint/2010/main" Requires="p14">
      <p:transition spd="slow" p14:dur="2000" advTm="24650"/>
    </mc:Choice>
    <mc:Fallback>
      <p:transition spd="slow" advTm="2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9C3B37-115F-F347-A026-205E0D43CBA1}"/>
              </a:ext>
            </a:extLst>
          </p:cNvPr>
          <p:cNvSpPr txBox="1"/>
          <p:nvPr/>
        </p:nvSpPr>
        <p:spPr>
          <a:xfrm>
            <a:off x="701663" y="9221774"/>
            <a:ext cx="8597322" cy="898618"/>
          </a:xfrm>
          <a:prstGeom prst="rect">
            <a:avLst/>
          </a:prstGeom>
        </p:spPr>
        <p:txBody>
          <a:bodyPr vert="horz" lIns="182935" tIns="91467" rIns="182935" bIns="91467" rtlCol="0">
            <a:normAutofit/>
          </a:bodyPr>
          <a:lstStyle/>
          <a:p>
            <a:pPr lvl="0">
              <a:spcBef>
                <a:spcPts val="600"/>
              </a:spcBef>
              <a:buFont typeface="Arial"/>
              <a:defRPr/>
            </a:pPr>
            <a:endParaRPr lang="en-US" sz="1600" dirty="0">
              <a:solidFill>
                <a:srgbClr val="242E37"/>
              </a:solidFill>
              <a:latin typeface="Helvetica" pitchFamily="2" charset="0"/>
            </a:endParaRPr>
          </a:p>
        </p:txBody>
      </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818714" y="1073715"/>
            <a:ext cx="16163695" cy="1204968"/>
          </a:xfrm>
        </p:spPr>
        <p:txBody>
          <a:bodyPr vert="horz">
            <a:normAutofit/>
          </a:bodyPr>
          <a:lstStyle/>
          <a:p>
            <a:r>
              <a:rPr lang="en-US" b="1" i="0" kern="1200" dirty="0">
                <a:latin typeface="Helvetica" pitchFamily="2" charset="0"/>
                <a:ea typeface="+mj-ea"/>
                <a:cs typeface="Helvetica" pitchFamily="2" charset="0"/>
              </a:rPr>
              <a:t>Pinkeye Progress in Cattle</a:t>
            </a:r>
          </a:p>
        </p:txBody>
      </p:sp>
      <p:graphicFrame>
        <p:nvGraphicFramePr>
          <p:cNvPr id="9" name="Content Placeholder 1">
            <a:extLst>
              <a:ext uri="{FF2B5EF4-FFF2-40B4-BE49-F238E27FC236}">
                <a16:creationId xmlns:a16="http://schemas.microsoft.com/office/drawing/2014/main" id="{347DAE17-E3B9-45F8-8147-4334F359A271}"/>
              </a:ext>
            </a:extLst>
          </p:cNvPr>
          <p:cNvGraphicFramePr>
            <a:graphicFrameLocks noGrp="1"/>
          </p:cNvGraphicFramePr>
          <p:nvPr>
            <p:ph idx="1"/>
            <p:extLst>
              <p:ext uri="{D42A27DB-BD31-4B8C-83A1-F6EECF244321}">
                <p14:modId xmlns:p14="http://schemas.microsoft.com/office/powerpoint/2010/main" val="2609168320"/>
              </p:ext>
            </p:extLst>
          </p:nvPr>
        </p:nvGraphicFramePr>
        <p:xfrm>
          <a:off x="897808" y="2089768"/>
          <a:ext cx="12377309" cy="58288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A close up of a goat&#10;&#10;Description automatically generated with low confidence">
            <a:extLst>
              <a:ext uri="{FF2B5EF4-FFF2-40B4-BE49-F238E27FC236}">
                <a16:creationId xmlns:a16="http://schemas.microsoft.com/office/drawing/2014/main" id="{37DE2576-59B4-CC46-9235-DD03AC43DEC0}"/>
              </a:ext>
            </a:extLst>
          </p:cNvPr>
          <p:cNvPicPr>
            <a:picLocks noChangeAspect="1"/>
          </p:cNvPicPr>
          <p:nvPr/>
        </p:nvPicPr>
        <p:blipFill>
          <a:blip r:embed="rId10"/>
          <a:stretch>
            <a:fillRect/>
          </a:stretch>
        </p:blipFill>
        <p:spPr>
          <a:xfrm>
            <a:off x="13738356" y="2089768"/>
            <a:ext cx="2111244" cy="1439751"/>
          </a:xfrm>
          <a:prstGeom prst="rect">
            <a:avLst/>
          </a:prstGeom>
        </p:spPr>
      </p:pic>
      <p:pic>
        <p:nvPicPr>
          <p:cNvPr id="12" name="Picture 11">
            <a:extLst>
              <a:ext uri="{FF2B5EF4-FFF2-40B4-BE49-F238E27FC236}">
                <a16:creationId xmlns:a16="http://schemas.microsoft.com/office/drawing/2014/main" id="{9CC25612-CD8F-E044-822B-5782ECE84FD5}"/>
              </a:ext>
            </a:extLst>
          </p:cNvPr>
          <p:cNvPicPr>
            <a:picLocks noChangeAspect="1"/>
          </p:cNvPicPr>
          <p:nvPr/>
        </p:nvPicPr>
        <p:blipFill>
          <a:blip r:embed="rId11"/>
          <a:srcRect/>
          <a:stretch/>
        </p:blipFill>
        <p:spPr>
          <a:xfrm>
            <a:off x="13834144" y="4259227"/>
            <a:ext cx="1919668" cy="1439751"/>
          </a:xfrm>
          <a:prstGeom prst="rect">
            <a:avLst/>
          </a:prstGeom>
        </p:spPr>
      </p:pic>
      <p:pic>
        <p:nvPicPr>
          <p:cNvPr id="13" name="Picture 12">
            <a:extLst>
              <a:ext uri="{FF2B5EF4-FFF2-40B4-BE49-F238E27FC236}">
                <a16:creationId xmlns:a16="http://schemas.microsoft.com/office/drawing/2014/main" id="{562EE038-CFAB-F14F-8AFA-BBCC071F5967}"/>
              </a:ext>
            </a:extLst>
          </p:cNvPr>
          <p:cNvPicPr>
            <a:picLocks noChangeAspect="1"/>
          </p:cNvPicPr>
          <p:nvPr/>
        </p:nvPicPr>
        <p:blipFill>
          <a:blip r:embed="rId12"/>
          <a:srcRect/>
          <a:stretch/>
        </p:blipFill>
        <p:spPr>
          <a:xfrm>
            <a:off x="13769649" y="6428686"/>
            <a:ext cx="2048657" cy="1439751"/>
          </a:xfrm>
          <a:prstGeom prst="rect">
            <a:avLst/>
          </a:prstGeom>
        </p:spPr>
      </p:pic>
      <p:pic>
        <p:nvPicPr>
          <p:cNvPr id="2" name="Audio 1">
            <a:hlinkClick r:id="" action="ppaction://media"/>
            <a:extLst>
              <a:ext uri="{FF2B5EF4-FFF2-40B4-BE49-F238E27FC236}">
                <a16:creationId xmlns:a16="http://schemas.microsoft.com/office/drawing/2014/main" id="{2477BD4F-F3EE-4BB1-A14D-FEB5B0FDC7F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3589532777"/>
      </p:ext>
    </p:extLst>
  </p:cSld>
  <p:clrMapOvr>
    <a:masterClrMapping/>
  </p:clrMapOvr>
  <mc:AlternateContent xmlns:mc="http://schemas.openxmlformats.org/markup-compatibility/2006">
    <mc:Choice xmlns:p14="http://schemas.microsoft.com/office/powerpoint/2010/main" Requires="p14">
      <p:transition spd="slow" p14:dur="2000" advTm="26110"/>
    </mc:Choice>
    <mc:Fallback>
      <p:transition spd="slow" advTm="2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797481" y="917240"/>
            <a:ext cx="16163695" cy="813524"/>
          </a:xfrm>
        </p:spPr>
        <p:txBody>
          <a:bodyPr/>
          <a:lstStyle/>
          <a:p>
            <a:r>
              <a:rPr lang="en-US" dirty="0"/>
              <a:t>How Does Pinkeye Spread?</a:t>
            </a:r>
          </a:p>
        </p:txBody>
      </p:sp>
      <p:sp>
        <p:nvSpPr>
          <p:cNvPr id="6" name="Content Placeholder 1">
            <a:extLst>
              <a:ext uri="{FF2B5EF4-FFF2-40B4-BE49-F238E27FC236}">
                <a16:creationId xmlns:a16="http://schemas.microsoft.com/office/drawing/2014/main" id="{671DA068-9A10-BC48-95A5-242E9EC72F0B}"/>
              </a:ext>
            </a:extLst>
          </p:cNvPr>
          <p:cNvSpPr txBox="1">
            <a:spLocks/>
          </p:cNvSpPr>
          <p:nvPr/>
        </p:nvSpPr>
        <p:spPr>
          <a:xfrm>
            <a:off x="797481" y="2058853"/>
            <a:ext cx="8547044" cy="5124444"/>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r>
              <a:rPr lang="en-US" dirty="0"/>
              <a:t>Face flies are known to play an important role in the spread of bacteria from an infected animal to a healthy animal </a:t>
            </a:r>
          </a:p>
          <a:p>
            <a:r>
              <a:rPr lang="en-US" dirty="0"/>
              <a:t>Dust, pollen, tall grasses and UV light are all environmental conditions that can damage cattle’s eyes and provide a growing medium for the pinkeye-causing bacteria to grow  </a:t>
            </a:r>
          </a:p>
        </p:txBody>
      </p:sp>
      <p:pic>
        <p:nvPicPr>
          <p:cNvPr id="5" name="Picture 4" descr="A close up of a white animal&#10;&#10;Description automatically generated with low confidence">
            <a:extLst>
              <a:ext uri="{FF2B5EF4-FFF2-40B4-BE49-F238E27FC236}">
                <a16:creationId xmlns:a16="http://schemas.microsoft.com/office/drawing/2014/main" id="{2E59DE72-CC02-7546-AB72-90769F5E0D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48870" y="2261936"/>
            <a:ext cx="7439130" cy="6561222"/>
          </a:xfrm>
          <a:prstGeom prst="rect">
            <a:avLst/>
          </a:prstGeom>
        </p:spPr>
      </p:pic>
      <p:pic>
        <p:nvPicPr>
          <p:cNvPr id="7" name="Audio 6">
            <a:hlinkClick r:id="" action="ppaction://media"/>
            <a:extLst>
              <a:ext uri="{FF2B5EF4-FFF2-40B4-BE49-F238E27FC236}">
                <a16:creationId xmlns:a16="http://schemas.microsoft.com/office/drawing/2014/main" id="{1C4C20F3-C657-4A0A-A471-8BAB1D1C88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392514905"/>
      </p:ext>
    </p:extLst>
  </p:cSld>
  <p:clrMapOvr>
    <a:masterClrMapping/>
  </p:clrMapOvr>
  <mc:AlternateContent xmlns:mc="http://schemas.openxmlformats.org/markup-compatibility/2006">
    <mc:Choice xmlns:p14="http://schemas.microsoft.com/office/powerpoint/2010/main" Requires="p14">
      <p:transition spd="slow" p14:dur="2000" advTm="42850"/>
    </mc:Choice>
    <mc:Fallback>
      <p:transition spd="slow" advTm="4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845608" y="1001461"/>
            <a:ext cx="16163695" cy="1204968"/>
          </a:xfrm>
        </p:spPr>
        <p:txBody>
          <a:bodyPr/>
          <a:lstStyle/>
          <a:p>
            <a:r>
              <a:rPr lang="en-US" dirty="0"/>
              <a:t>Three Steps to Prevent &amp; Stop the Spread of Pinkeye</a:t>
            </a:r>
          </a:p>
        </p:txBody>
      </p:sp>
      <p:sp>
        <p:nvSpPr>
          <p:cNvPr id="9" name="Content Placeholder 1">
            <a:extLst>
              <a:ext uri="{FF2B5EF4-FFF2-40B4-BE49-F238E27FC236}">
                <a16:creationId xmlns:a16="http://schemas.microsoft.com/office/drawing/2014/main" id="{806690D7-FE3C-6E41-A460-75AF421127E3}"/>
              </a:ext>
            </a:extLst>
          </p:cNvPr>
          <p:cNvSpPr txBox="1">
            <a:spLocks/>
          </p:cNvSpPr>
          <p:nvPr/>
        </p:nvSpPr>
        <p:spPr>
          <a:xfrm>
            <a:off x="4329526" y="2833244"/>
            <a:ext cx="10997922" cy="6326711"/>
          </a:xfrm>
          <a:prstGeom prst="rect">
            <a:avLst/>
          </a:prstGeom>
        </p:spPr>
        <p:txBody>
          <a:bodyPr vert="horz" lIns="182935" tIns="91467" rIns="182935" bIns="91467" rtlCol="0">
            <a:normAutofit fontScale="92500" lnSpcReduction="20000"/>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pPr marL="514350" indent="-514350">
              <a:buFont typeface="+mj-lt"/>
              <a:buAutoNum type="arabicPeriod"/>
            </a:pPr>
            <a:r>
              <a:rPr lang="en-US" sz="3900" dirty="0"/>
              <a:t>Vaccination</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sz="3900" dirty="0"/>
              <a:t>Fly Control</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sz="3900" dirty="0"/>
              <a:t>Environmental Management</a:t>
            </a:r>
          </a:p>
          <a:p>
            <a:pPr marL="0" indent="0">
              <a:buNone/>
            </a:pPr>
            <a:br>
              <a:rPr lang="en-US" dirty="0"/>
            </a:br>
            <a:endParaRPr lang="en-US" dirty="0"/>
          </a:p>
        </p:txBody>
      </p:sp>
      <p:pic>
        <p:nvPicPr>
          <p:cNvPr id="5" name="Picture 4">
            <a:extLst>
              <a:ext uri="{FF2B5EF4-FFF2-40B4-BE49-F238E27FC236}">
                <a16:creationId xmlns:a16="http://schemas.microsoft.com/office/drawing/2014/main" id="{E3971D5E-0B7B-2544-A8AE-6C59877EA8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49010" y="4430355"/>
            <a:ext cx="1806014" cy="1806014"/>
          </a:xfrm>
          <a:prstGeom prst="rect">
            <a:avLst/>
          </a:prstGeom>
        </p:spPr>
      </p:pic>
      <p:pic>
        <p:nvPicPr>
          <p:cNvPr id="7" name="Picture 6">
            <a:extLst>
              <a:ext uri="{FF2B5EF4-FFF2-40B4-BE49-F238E27FC236}">
                <a16:creationId xmlns:a16="http://schemas.microsoft.com/office/drawing/2014/main" id="{A0FEC419-3E3F-4E41-BD4E-7FF59C48765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86731" y="6893906"/>
            <a:ext cx="2173859" cy="1613926"/>
          </a:xfrm>
          <a:prstGeom prst="rect">
            <a:avLst/>
          </a:prstGeom>
        </p:spPr>
      </p:pic>
      <p:pic>
        <p:nvPicPr>
          <p:cNvPr id="8" name="Picture 7">
            <a:extLst>
              <a:ext uri="{FF2B5EF4-FFF2-40B4-BE49-F238E27FC236}">
                <a16:creationId xmlns:a16="http://schemas.microsoft.com/office/drawing/2014/main" id="{706A8531-996E-C049-B1AA-309211536F02}"/>
              </a:ext>
            </a:extLst>
          </p:cNvPr>
          <p:cNvPicPr>
            <a:picLocks noChangeAspect="1"/>
          </p:cNvPicPr>
          <p:nvPr/>
        </p:nvPicPr>
        <p:blipFill>
          <a:blip r:embed="rId7"/>
          <a:stretch>
            <a:fillRect/>
          </a:stretch>
        </p:blipFill>
        <p:spPr>
          <a:xfrm rot="3300564">
            <a:off x="2240157" y="1815762"/>
            <a:ext cx="908311" cy="2631774"/>
          </a:xfrm>
          <a:prstGeom prst="rect">
            <a:avLst/>
          </a:prstGeom>
        </p:spPr>
      </p:pic>
      <p:pic>
        <p:nvPicPr>
          <p:cNvPr id="2" name="Audio 1">
            <a:hlinkClick r:id="" action="ppaction://media"/>
            <a:extLst>
              <a:ext uri="{FF2B5EF4-FFF2-40B4-BE49-F238E27FC236}">
                <a16:creationId xmlns:a16="http://schemas.microsoft.com/office/drawing/2014/main" id="{74E5535C-E5BA-46D7-AD88-DA8B197D2A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852930023"/>
      </p:ext>
    </p:extLst>
  </p:cSld>
  <p:clrMapOvr>
    <a:masterClrMapping/>
  </p:clrMapOvr>
  <mc:AlternateContent xmlns:mc="http://schemas.openxmlformats.org/markup-compatibility/2006">
    <mc:Choice xmlns:p14="http://schemas.microsoft.com/office/powerpoint/2010/main" Requires="p14">
      <p:transition spd="slow" p14:dur="2000" advTm="54360"/>
    </mc:Choice>
    <mc:Fallback>
      <p:transition spd="slow" advTm="5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75FF07-284F-CC4B-BB3D-EBAF806FC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3019104" y="2318516"/>
            <a:ext cx="16163695" cy="1204968"/>
          </a:xfrm>
        </p:spPr>
        <p:txBody>
          <a:bodyPr/>
          <a:lstStyle/>
          <a:p>
            <a:r>
              <a:rPr lang="en-US" sz="4800" dirty="0"/>
              <a:t>Pinkeye Prevention Step 1:  Vaccination</a:t>
            </a:r>
          </a:p>
        </p:txBody>
      </p:sp>
      <p:sp>
        <p:nvSpPr>
          <p:cNvPr id="11" name="Content Placeholder 1">
            <a:extLst>
              <a:ext uri="{FF2B5EF4-FFF2-40B4-BE49-F238E27FC236}">
                <a16:creationId xmlns:a16="http://schemas.microsoft.com/office/drawing/2014/main" id="{C4BB1AD3-BD71-8146-9D88-DB0FFFA55A0F}"/>
              </a:ext>
            </a:extLst>
          </p:cNvPr>
          <p:cNvSpPr txBox="1">
            <a:spLocks/>
          </p:cNvSpPr>
          <p:nvPr/>
        </p:nvSpPr>
        <p:spPr>
          <a:xfrm>
            <a:off x="3019104" y="3609685"/>
            <a:ext cx="13306746" cy="6326711"/>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r>
              <a:rPr lang="en-US" dirty="0"/>
              <a:t>Broad spectrum protection against the bacteria that cause pinkeye</a:t>
            </a:r>
          </a:p>
          <a:p>
            <a:r>
              <a:rPr lang="en-US" dirty="0"/>
              <a:t>The disease is often associated with summer grazing because eye defenses are weakened by sunlight, irritation from flies, dust and plants and their pollen</a:t>
            </a:r>
            <a:endParaRPr lang="en-US" i="1" dirty="0">
              <a:solidFill>
                <a:srgbClr val="FF0000"/>
              </a:solidFill>
            </a:endParaRPr>
          </a:p>
          <a:p>
            <a:r>
              <a:rPr lang="en-US" dirty="0"/>
              <a:t>Vaccinate 3-6 weeks prior to fly/pinkeye season in your area</a:t>
            </a:r>
            <a:endParaRPr lang="en-US" i="1" dirty="0">
              <a:solidFill>
                <a:srgbClr val="FF0000"/>
              </a:solidFill>
            </a:endParaRPr>
          </a:p>
          <a:p>
            <a:r>
              <a:rPr lang="en-US" dirty="0">
                <a:solidFill>
                  <a:schemeClr val="tx1"/>
                </a:solidFill>
              </a:rPr>
              <a:t>Administer Booster dose 2-3 weeks later</a:t>
            </a:r>
          </a:p>
          <a:p>
            <a:r>
              <a:rPr lang="en-US" dirty="0">
                <a:solidFill>
                  <a:schemeClr val="tx1"/>
                </a:solidFill>
              </a:rPr>
              <a:t>Consult with a veterinarian about the best time frame to vaccinate</a:t>
            </a:r>
          </a:p>
          <a:p>
            <a:r>
              <a:rPr lang="en-US" dirty="0">
                <a:solidFill>
                  <a:schemeClr val="tx1"/>
                </a:solidFill>
              </a:rPr>
              <a:t>Please refer to the product label directions for additional dosing instructions.</a:t>
            </a:r>
          </a:p>
        </p:txBody>
      </p:sp>
      <p:pic>
        <p:nvPicPr>
          <p:cNvPr id="13" name="Picture 12">
            <a:extLst>
              <a:ext uri="{FF2B5EF4-FFF2-40B4-BE49-F238E27FC236}">
                <a16:creationId xmlns:a16="http://schemas.microsoft.com/office/drawing/2014/main" id="{1782FE3D-BA3A-E54C-940B-A007F401201E}"/>
              </a:ext>
            </a:extLst>
          </p:cNvPr>
          <p:cNvPicPr>
            <a:picLocks noChangeAspect="1"/>
          </p:cNvPicPr>
          <p:nvPr/>
        </p:nvPicPr>
        <p:blipFill>
          <a:blip r:embed="rId6">
            <a:alphaModFix/>
          </a:blip>
          <a:stretch>
            <a:fillRect/>
          </a:stretch>
        </p:blipFill>
        <p:spPr>
          <a:xfrm rot="1709263">
            <a:off x="1229499" y="2173718"/>
            <a:ext cx="1118927" cy="2694892"/>
          </a:xfrm>
          <a:prstGeom prst="rect">
            <a:avLst/>
          </a:prstGeom>
        </p:spPr>
      </p:pic>
      <p:pic>
        <p:nvPicPr>
          <p:cNvPr id="2" name="Audio 1">
            <a:hlinkClick r:id="" action="ppaction://media"/>
            <a:extLst>
              <a:ext uri="{FF2B5EF4-FFF2-40B4-BE49-F238E27FC236}">
                <a16:creationId xmlns:a16="http://schemas.microsoft.com/office/drawing/2014/main" id="{9559FB5D-6925-4CE0-96BF-9415CD4359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3106373042"/>
      </p:ext>
    </p:extLst>
  </p:cSld>
  <p:clrMapOvr>
    <a:masterClrMapping/>
  </p:clrMapOvr>
  <mc:AlternateContent xmlns:mc="http://schemas.openxmlformats.org/markup-compatibility/2006">
    <mc:Choice xmlns:p14="http://schemas.microsoft.com/office/powerpoint/2010/main" Requires="p14">
      <p:transition spd="slow" p14:dur="2000" advTm="31860"/>
    </mc:Choice>
    <mc:Fallback>
      <p:transition spd="slow" advTm="3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6">
            <a:extLst>
              <a:ext uri="{FF2B5EF4-FFF2-40B4-BE49-F238E27FC236}">
                <a16:creationId xmlns:a16="http://schemas.microsoft.com/office/drawing/2014/main" id="{CC629805-2F1B-6A47-9BCC-E1F33B711102}"/>
              </a:ext>
            </a:extLst>
          </p:cNvPr>
          <p:cNvGraphicFramePr>
            <a:graphicFrameLocks noGrp="1"/>
          </p:cNvGraphicFramePr>
          <p:nvPr>
            <p:extLst>
              <p:ext uri="{D42A27DB-BD31-4B8C-83A1-F6EECF244321}">
                <p14:modId xmlns:p14="http://schemas.microsoft.com/office/powerpoint/2010/main" val="1701057744"/>
              </p:ext>
            </p:extLst>
          </p:nvPr>
        </p:nvGraphicFramePr>
        <p:xfrm>
          <a:off x="2997917" y="2378497"/>
          <a:ext cx="13070359" cy="3061113"/>
        </p:xfrm>
        <a:graphic>
          <a:graphicData uri="http://schemas.openxmlformats.org/drawingml/2006/table">
            <a:tbl>
              <a:tblPr firstRow="1" bandRow="1">
                <a:tableStyleId>{21E4AEA4-8DFA-4A89-87EB-49C32662AFE0}</a:tableStyleId>
              </a:tblPr>
              <a:tblGrid>
                <a:gridCol w="4167993">
                  <a:extLst>
                    <a:ext uri="{9D8B030D-6E8A-4147-A177-3AD203B41FA5}">
                      <a16:colId xmlns:a16="http://schemas.microsoft.com/office/drawing/2014/main" val="2319124320"/>
                    </a:ext>
                  </a:extLst>
                </a:gridCol>
                <a:gridCol w="4330144">
                  <a:extLst>
                    <a:ext uri="{9D8B030D-6E8A-4147-A177-3AD203B41FA5}">
                      <a16:colId xmlns:a16="http://schemas.microsoft.com/office/drawing/2014/main" val="2293449489"/>
                    </a:ext>
                  </a:extLst>
                </a:gridCol>
                <a:gridCol w="4572222">
                  <a:extLst>
                    <a:ext uri="{9D8B030D-6E8A-4147-A177-3AD203B41FA5}">
                      <a16:colId xmlns:a16="http://schemas.microsoft.com/office/drawing/2014/main" val="1433096908"/>
                    </a:ext>
                  </a:extLst>
                </a:gridCol>
              </a:tblGrid>
              <a:tr h="3061113">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267013212"/>
                  </a:ext>
                </a:extLst>
              </a:tr>
            </a:tbl>
          </a:graphicData>
        </a:graphic>
      </p:graphicFrame>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2997917" y="674698"/>
            <a:ext cx="16163695" cy="1204968"/>
          </a:xfrm>
        </p:spPr>
        <p:txBody>
          <a:bodyPr/>
          <a:lstStyle/>
          <a:p>
            <a:r>
              <a:rPr lang="en-US" sz="4800" dirty="0"/>
              <a:t>Pinkeye Prevention Step 1: </a:t>
            </a:r>
            <a:br>
              <a:rPr lang="en-US" sz="4800" dirty="0"/>
            </a:br>
            <a:r>
              <a:rPr lang="en-US" sz="4800" dirty="0"/>
              <a:t>Vaccines Available </a:t>
            </a:r>
          </a:p>
        </p:txBody>
      </p:sp>
      <p:pic>
        <p:nvPicPr>
          <p:cNvPr id="9" name="Picture 8">
            <a:extLst>
              <a:ext uri="{FF2B5EF4-FFF2-40B4-BE49-F238E27FC236}">
                <a16:creationId xmlns:a16="http://schemas.microsoft.com/office/drawing/2014/main" id="{4975FF07-284F-CC4B-BB3D-EBAF806FC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grpSp>
        <p:nvGrpSpPr>
          <p:cNvPr id="6" name="Group 5">
            <a:extLst>
              <a:ext uri="{FF2B5EF4-FFF2-40B4-BE49-F238E27FC236}">
                <a16:creationId xmlns:a16="http://schemas.microsoft.com/office/drawing/2014/main" id="{F7AF632D-C2D7-B74D-B6DB-06C9899DC504}"/>
              </a:ext>
            </a:extLst>
          </p:cNvPr>
          <p:cNvGrpSpPr>
            <a:grpSpLocks noChangeAspect="1"/>
          </p:cNvGrpSpPr>
          <p:nvPr/>
        </p:nvGrpSpPr>
        <p:grpSpPr>
          <a:xfrm>
            <a:off x="8341657" y="2401618"/>
            <a:ext cx="2230649" cy="1963198"/>
            <a:chOff x="14228514" y="2778058"/>
            <a:chExt cx="2885191" cy="2134017"/>
          </a:xfrm>
        </p:grpSpPr>
        <p:pic>
          <p:nvPicPr>
            <p:cNvPr id="12" name="Picture 11">
              <a:extLst>
                <a:ext uri="{FF2B5EF4-FFF2-40B4-BE49-F238E27FC236}">
                  <a16:creationId xmlns:a16="http://schemas.microsoft.com/office/drawing/2014/main" id="{43BB0210-0ED7-3743-B780-292D5024A1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28514" y="2958099"/>
              <a:ext cx="786860" cy="1857506"/>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18C65D78-09D3-5947-B3BE-946695E619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907046" y="2778058"/>
              <a:ext cx="1206659" cy="2134017"/>
            </a:xfrm>
            <a:prstGeom prst="rect">
              <a:avLst/>
            </a:prstGeom>
          </p:spPr>
        </p:pic>
        <p:sp>
          <p:nvSpPr>
            <p:cNvPr id="26" name="Striped Right Arrow 25">
              <a:extLst>
                <a:ext uri="{FF2B5EF4-FFF2-40B4-BE49-F238E27FC236}">
                  <a16:creationId xmlns:a16="http://schemas.microsoft.com/office/drawing/2014/main" id="{2810BA97-5288-E047-B583-DBF0BD52063B}"/>
                </a:ext>
              </a:extLst>
            </p:cNvPr>
            <p:cNvSpPr/>
            <p:nvPr/>
          </p:nvSpPr>
          <p:spPr>
            <a:xfrm>
              <a:off x="14611948" y="3709473"/>
              <a:ext cx="1425844" cy="659449"/>
            </a:xfrm>
            <a:prstGeom prst="stripedRightArrow">
              <a:avLst/>
            </a:prstGeom>
            <a:gradFill flip="none" rotWithShape="1">
              <a:gsLst>
                <a:gs pos="0">
                  <a:schemeClr val="accent1">
                    <a:tint val="100000"/>
                    <a:shade val="100000"/>
                    <a:satMod val="130000"/>
                    <a:alpha val="62063"/>
                    <a:lumMod val="37000"/>
                    <a:lumOff val="63000"/>
                  </a:schemeClr>
                </a:gs>
                <a:gs pos="43000">
                  <a:srgbClr val="6DC8C4">
                    <a:alpha val="41898"/>
                    <a:lumMod val="44391"/>
                    <a:lumOff val="55609"/>
                  </a:srgbClr>
                </a:gs>
                <a:gs pos="75000">
                  <a:schemeClr val="accent1">
                    <a:tint val="50000"/>
                    <a:shade val="100000"/>
                    <a:satMod val="350000"/>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858F8AD7-AC91-ED42-9427-94C8EC2B120E}"/>
              </a:ext>
            </a:extLst>
          </p:cNvPr>
          <p:cNvGrpSpPr>
            <a:grpSpLocks noChangeAspect="1"/>
          </p:cNvGrpSpPr>
          <p:nvPr/>
        </p:nvGrpSpPr>
        <p:grpSpPr>
          <a:xfrm>
            <a:off x="12300279" y="2167960"/>
            <a:ext cx="2858435" cy="2476007"/>
            <a:chOff x="383072" y="4547927"/>
            <a:chExt cx="4002188" cy="3046899"/>
          </a:xfrm>
        </p:grpSpPr>
        <p:pic>
          <p:nvPicPr>
            <p:cNvPr id="8" name="Picture 7" descr="A picture containing toiletry&#10;&#10;Description automatically generated">
              <a:extLst>
                <a:ext uri="{FF2B5EF4-FFF2-40B4-BE49-F238E27FC236}">
                  <a16:creationId xmlns:a16="http://schemas.microsoft.com/office/drawing/2014/main" id="{68B53744-2AD4-8B4C-8D4D-EAA274D523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3072" y="4547927"/>
              <a:ext cx="2086917" cy="3046899"/>
            </a:xfrm>
            <a:prstGeom prst="rect">
              <a:avLst/>
            </a:prstGeom>
          </p:spPr>
        </p:pic>
        <p:pic>
          <p:nvPicPr>
            <p:cNvPr id="18" name="Picture 17" descr="A bottle of pink liquid&#10;&#10;Description automatically generated with low confidence">
              <a:extLst>
                <a:ext uri="{FF2B5EF4-FFF2-40B4-BE49-F238E27FC236}">
                  <a16:creationId xmlns:a16="http://schemas.microsoft.com/office/drawing/2014/main" id="{955D029D-46A6-434B-81DD-50E5B06396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91918" y="4822215"/>
              <a:ext cx="1993342" cy="2671361"/>
            </a:xfrm>
            <a:prstGeom prst="rect">
              <a:avLst/>
            </a:prstGeom>
          </p:spPr>
        </p:pic>
        <p:sp>
          <p:nvSpPr>
            <p:cNvPr id="27" name="Striped Right Arrow 26">
              <a:extLst>
                <a:ext uri="{FF2B5EF4-FFF2-40B4-BE49-F238E27FC236}">
                  <a16:creationId xmlns:a16="http://schemas.microsoft.com/office/drawing/2014/main" id="{2C831BFA-C474-CD40-A1D0-A4BFEE9CCFD9}"/>
                </a:ext>
              </a:extLst>
            </p:cNvPr>
            <p:cNvSpPr/>
            <p:nvPr/>
          </p:nvSpPr>
          <p:spPr>
            <a:xfrm>
              <a:off x="1416534" y="5987270"/>
              <a:ext cx="1425845" cy="659449"/>
            </a:xfrm>
            <a:prstGeom prst="stripedRightArrow">
              <a:avLst/>
            </a:prstGeom>
            <a:gradFill flip="none" rotWithShape="1">
              <a:gsLst>
                <a:gs pos="0">
                  <a:schemeClr val="accent1">
                    <a:tint val="100000"/>
                    <a:shade val="100000"/>
                    <a:satMod val="130000"/>
                    <a:alpha val="62063"/>
                    <a:lumMod val="37000"/>
                    <a:lumOff val="63000"/>
                  </a:schemeClr>
                </a:gs>
                <a:gs pos="43000">
                  <a:srgbClr val="6DC8C4">
                    <a:alpha val="41898"/>
                    <a:lumMod val="44391"/>
                    <a:lumOff val="55609"/>
                  </a:srgbClr>
                </a:gs>
                <a:gs pos="75000">
                  <a:schemeClr val="accent1">
                    <a:tint val="50000"/>
                    <a:shade val="100000"/>
                    <a:satMod val="350000"/>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2B32FEB9-C89D-3E45-9F62-894A46D0C17C}"/>
              </a:ext>
            </a:extLst>
          </p:cNvPr>
          <p:cNvGrpSpPr>
            <a:grpSpLocks noChangeAspect="1"/>
          </p:cNvGrpSpPr>
          <p:nvPr/>
        </p:nvGrpSpPr>
        <p:grpSpPr>
          <a:xfrm>
            <a:off x="4174461" y="2500736"/>
            <a:ext cx="2108272" cy="1944972"/>
            <a:chOff x="12106811" y="7676287"/>
            <a:chExt cx="3163523" cy="2610714"/>
          </a:xfrm>
        </p:grpSpPr>
        <p:pic>
          <p:nvPicPr>
            <p:cNvPr id="14" name="Picture 13" descr="A picture containing text, bottle, indoor, close&#10;&#10;Description automatically generated">
              <a:extLst>
                <a:ext uri="{FF2B5EF4-FFF2-40B4-BE49-F238E27FC236}">
                  <a16:creationId xmlns:a16="http://schemas.microsoft.com/office/drawing/2014/main" id="{B933709B-A731-3E4C-B2DF-4FB22CC985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106811" y="7810895"/>
              <a:ext cx="964870" cy="2265348"/>
            </a:xfrm>
            <a:prstGeom prst="rect">
              <a:avLst/>
            </a:prstGeom>
          </p:spPr>
        </p:pic>
        <p:pic>
          <p:nvPicPr>
            <p:cNvPr id="20" name="Picture 19">
              <a:extLst>
                <a:ext uri="{FF2B5EF4-FFF2-40B4-BE49-F238E27FC236}">
                  <a16:creationId xmlns:a16="http://schemas.microsoft.com/office/drawing/2014/main" id="{7A97742B-AA45-9145-94DD-5ABB7F05577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794648" y="7676287"/>
              <a:ext cx="1475686" cy="2610714"/>
            </a:xfrm>
            <a:prstGeom prst="rect">
              <a:avLst/>
            </a:prstGeom>
          </p:spPr>
        </p:pic>
        <p:sp>
          <p:nvSpPr>
            <p:cNvPr id="28" name="Striped Right Arrow 27">
              <a:extLst>
                <a:ext uri="{FF2B5EF4-FFF2-40B4-BE49-F238E27FC236}">
                  <a16:creationId xmlns:a16="http://schemas.microsoft.com/office/drawing/2014/main" id="{C2C3359F-941E-4140-9EB1-B2BE42A441C6}"/>
                </a:ext>
              </a:extLst>
            </p:cNvPr>
            <p:cNvSpPr/>
            <p:nvPr/>
          </p:nvSpPr>
          <p:spPr>
            <a:xfrm>
              <a:off x="12553697" y="8780062"/>
              <a:ext cx="1425845" cy="659449"/>
            </a:xfrm>
            <a:prstGeom prst="stripedRightArrow">
              <a:avLst/>
            </a:prstGeom>
            <a:gradFill flip="none" rotWithShape="1">
              <a:gsLst>
                <a:gs pos="0">
                  <a:schemeClr val="accent1">
                    <a:tint val="100000"/>
                    <a:shade val="100000"/>
                    <a:satMod val="130000"/>
                    <a:alpha val="62063"/>
                    <a:lumMod val="37000"/>
                    <a:lumOff val="63000"/>
                  </a:schemeClr>
                </a:gs>
                <a:gs pos="43000">
                  <a:srgbClr val="6DC8C4">
                    <a:alpha val="41898"/>
                    <a:lumMod val="44391"/>
                    <a:lumOff val="55609"/>
                  </a:srgbClr>
                </a:gs>
                <a:gs pos="75000">
                  <a:schemeClr val="accent1">
                    <a:tint val="50000"/>
                    <a:shade val="100000"/>
                    <a:satMod val="350000"/>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3" name="Picture 22">
            <a:extLst>
              <a:ext uri="{FF2B5EF4-FFF2-40B4-BE49-F238E27FC236}">
                <a16:creationId xmlns:a16="http://schemas.microsoft.com/office/drawing/2014/main" id="{724ABF1F-0327-8849-97A1-5EBF718F9B7B}"/>
              </a:ext>
            </a:extLst>
          </p:cNvPr>
          <p:cNvPicPr>
            <a:picLocks noChangeAspect="1"/>
          </p:cNvPicPr>
          <p:nvPr/>
        </p:nvPicPr>
        <p:blipFill>
          <a:blip r:embed="rId12">
            <a:alphaModFix/>
          </a:blip>
          <a:stretch>
            <a:fillRect/>
          </a:stretch>
        </p:blipFill>
        <p:spPr>
          <a:xfrm rot="1709263">
            <a:off x="1193403" y="814031"/>
            <a:ext cx="1118927" cy="2694892"/>
          </a:xfrm>
          <a:prstGeom prst="rect">
            <a:avLst/>
          </a:prstGeom>
        </p:spPr>
      </p:pic>
      <p:sp>
        <p:nvSpPr>
          <p:cNvPr id="24" name="Rectangle 23">
            <a:extLst>
              <a:ext uri="{FF2B5EF4-FFF2-40B4-BE49-F238E27FC236}">
                <a16:creationId xmlns:a16="http://schemas.microsoft.com/office/drawing/2014/main" id="{7022AA34-F739-9540-A2FC-334FF19F3579}"/>
              </a:ext>
            </a:extLst>
          </p:cNvPr>
          <p:cNvSpPr/>
          <p:nvPr/>
        </p:nvSpPr>
        <p:spPr>
          <a:xfrm>
            <a:off x="12014974" y="4495475"/>
            <a:ext cx="3600666" cy="830997"/>
          </a:xfrm>
          <a:prstGeom prst="rect">
            <a:avLst/>
          </a:prstGeom>
        </p:spPr>
        <p:txBody>
          <a:bodyPr wrap="none">
            <a:spAutoFit/>
          </a:bodyPr>
          <a:lstStyle/>
          <a:p>
            <a:r>
              <a:rPr lang="en-US" sz="2400" b="1" dirty="0"/>
              <a:t>BOVILIS</a:t>
            </a:r>
            <a:r>
              <a:rPr lang="en-US" sz="2400" b="1" baseline="30000" dirty="0"/>
              <a:t>®</a:t>
            </a:r>
            <a:br>
              <a:rPr lang="en-US" sz="2400" b="1" baseline="30000" dirty="0"/>
            </a:br>
            <a:r>
              <a:rPr lang="en-US" sz="2400" b="1" dirty="0"/>
              <a:t>PILIGUARD</a:t>
            </a:r>
            <a:r>
              <a:rPr lang="en-US" sz="2400" b="1" baseline="30000" dirty="0"/>
              <a:t>® </a:t>
            </a:r>
            <a:r>
              <a:rPr lang="en-US" sz="2400" b="1" dirty="0"/>
              <a:t>Pinkeye+7</a:t>
            </a:r>
            <a:endParaRPr lang="en-US" sz="2400" b="1" baseline="30000" dirty="0"/>
          </a:p>
        </p:txBody>
      </p:sp>
      <p:pic>
        <p:nvPicPr>
          <p:cNvPr id="29" name="Picture 28" descr="A picture containing text, sign, clipart&#10;&#10;Description automatically generated">
            <a:extLst>
              <a:ext uri="{FF2B5EF4-FFF2-40B4-BE49-F238E27FC236}">
                <a16:creationId xmlns:a16="http://schemas.microsoft.com/office/drawing/2014/main" id="{62A8A35F-4621-1B4A-B216-9597F0ACE1B6}"/>
              </a:ext>
            </a:extLst>
          </p:cNvPr>
          <p:cNvPicPr>
            <a:picLocks noChangeAspect="1"/>
          </p:cNvPicPr>
          <p:nvPr/>
        </p:nvPicPr>
        <p:blipFill>
          <a:blip r:embed="rId13"/>
          <a:stretch>
            <a:fillRect/>
          </a:stretch>
        </p:blipFill>
        <p:spPr>
          <a:xfrm>
            <a:off x="5901367" y="2256931"/>
            <a:ext cx="1028700" cy="1028700"/>
          </a:xfrm>
          <a:prstGeom prst="rect">
            <a:avLst/>
          </a:prstGeom>
        </p:spPr>
      </p:pic>
      <p:pic>
        <p:nvPicPr>
          <p:cNvPr id="30" name="Picture 29" descr="A picture containing text, sign, clipart&#10;&#10;Description automatically generated">
            <a:extLst>
              <a:ext uri="{FF2B5EF4-FFF2-40B4-BE49-F238E27FC236}">
                <a16:creationId xmlns:a16="http://schemas.microsoft.com/office/drawing/2014/main" id="{D6826E75-0D29-514A-BF9B-5D3CCEFAAEE8}"/>
              </a:ext>
            </a:extLst>
          </p:cNvPr>
          <p:cNvPicPr>
            <a:picLocks noChangeAspect="1"/>
          </p:cNvPicPr>
          <p:nvPr/>
        </p:nvPicPr>
        <p:blipFill>
          <a:blip r:embed="rId13"/>
          <a:stretch>
            <a:fillRect/>
          </a:stretch>
        </p:blipFill>
        <p:spPr>
          <a:xfrm>
            <a:off x="10273342" y="2256931"/>
            <a:ext cx="1028700" cy="1028700"/>
          </a:xfrm>
          <a:prstGeom prst="rect">
            <a:avLst/>
          </a:prstGeom>
        </p:spPr>
      </p:pic>
      <p:pic>
        <p:nvPicPr>
          <p:cNvPr id="31" name="Picture 30" descr="A picture containing text, sign, clipart&#10;&#10;Description automatically generated">
            <a:extLst>
              <a:ext uri="{FF2B5EF4-FFF2-40B4-BE49-F238E27FC236}">
                <a16:creationId xmlns:a16="http://schemas.microsoft.com/office/drawing/2014/main" id="{E38A07BA-4C28-8A4F-A67A-407503F30D6C}"/>
              </a:ext>
            </a:extLst>
          </p:cNvPr>
          <p:cNvPicPr>
            <a:picLocks noChangeAspect="1"/>
          </p:cNvPicPr>
          <p:nvPr/>
        </p:nvPicPr>
        <p:blipFill>
          <a:blip r:embed="rId13"/>
          <a:stretch>
            <a:fillRect/>
          </a:stretch>
        </p:blipFill>
        <p:spPr>
          <a:xfrm>
            <a:off x="14648247" y="2256931"/>
            <a:ext cx="1028700" cy="1028700"/>
          </a:xfrm>
          <a:prstGeom prst="rect">
            <a:avLst/>
          </a:prstGeom>
        </p:spPr>
      </p:pic>
      <p:sp>
        <p:nvSpPr>
          <p:cNvPr id="32" name="Rectangle 31">
            <a:extLst>
              <a:ext uri="{FF2B5EF4-FFF2-40B4-BE49-F238E27FC236}">
                <a16:creationId xmlns:a16="http://schemas.microsoft.com/office/drawing/2014/main" id="{799EB63F-C8AA-254C-BAA9-38FD19DC17FE}"/>
              </a:ext>
            </a:extLst>
          </p:cNvPr>
          <p:cNvSpPr/>
          <p:nvPr/>
        </p:nvSpPr>
        <p:spPr>
          <a:xfrm>
            <a:off x="2887282" y="9654684"/>
            <a:ext cx="11571294" cy="492443"/>
          </a:xfrm>
          <a:prstGeom prst="rect">
            <a:avLst/>
          </a:prstGeom>
        </p:spPr>
        <p:txBody>
          <a:bodyPr wrap="square">
            <a:spAutoFit/>
          </a:bodyPr>
          <a:lstStyle/>
          <a:p>
            <a:r>
              <a:rPr lang="en-US" sz="2600" b="1" i="1" dirty="0">
                <a:latin typeface="Arial" panose="020B0604020202020204" pitchFamily="34" charset="0"/>
                <a:cs typeface="Arial" panose="020B0604020202020204" pitchFamily="34" charset="0"/>
              </a:rPr>
              <a:t>Vaccine package &amp; name change coming 2021/2022</a:t>
            </a:r>
          </a:p>
        </p:txBody>
      </p:sp>
      <p:pic>
        <p:nvPicPr>
          <p:cNvPr id="13" name="Picture 12">
            <a:extLst>
              <a:ext uri="{FF2B5EF4-FFF2-40B4-BE49-F238E27FC236}">
                <a16:creationId xmlns:a16="http://schemas.microsoft.com/office/drawing/2014/main" id="{9E2210FF-1CBA-9643-AAED-81E41C620261}"/>
              </a:ext>
            </a:extLst>
          </p:cNvPr>
          <p:cNvPicPr>
            <a:picLocks noChangeAspect="1"/>
          </p:cNvPicPr>
          <p:nvPr/>
        </p:nvPicPr>
        <p:blipFill rotWithShape="1">
          <a:blip r:embed="rId14"/>
          <a:srcRect t="25394" b="22413"/>
          <a:stretch/>
        </p:blipFill>
        <p:spPr>
          <a:xfrm>
            <a:off x="2233688" y="4720167"/>
            <a:ext cx="14526167" cy="4264627"/>
          </a:xfrm>
          <a:prstGeom prst="rect">
            <a:avLst/>
          </a:prstGeom>
        </p:spPr>
      </p:pic>
      <p:sp>
        <p:nvSpPr>
          <p:cNvPr id="22" name="Rectangle 21">
            <a:extLst>
              <a:ext uri="{FF2B5EF4-FFF2-40B4-BE49-F238E27FC236}">
                <a16:creationId xmlns:a16="http://schemas.microsoft.com/office/drawing/2014/main" id="{B7AFB753-2751-4242-ABC3-48D14AD5F9B2}"/>
              </a:ext>
            </a:extLst>
          </p:cNvPr>
          <p:cNvSpPr/>
          <p:nvPr/>
        </p:nvSpPr>
        <p:spPr>
          <a:xfrm>
            <a:off x="7416043" y="4514525"/>
            <a:ext cx="4040715" cy="830997"/>
          </a:xfrm>
          <a:prstGeom prst="rect">
            <a:avLst/>
          </a:prstGeom>
        </p:spPr>
        <p:txBody>
          <a:bodyPr wrap="square">
            <a:spAutoFit/>
          </a:bodyPr>
          <a:lstStyle/>
          <a:p>
            <a:r>
              <a:rPr lang="en-US" sz="2400" b="1" dirty="0"/>
              <a:t>BOVILIS</a:t>
            </a:r>
            <a:r>
              <a:rPr lang="en-US" sz="2400" b="1" baseline="30000" dirty="0"/>
              <a:t>®</a:t>
            </a:r>
            <a:br>
              <a:rPr lang="en-US" sz="2400" b="1" baseline="30000" dirty="0"/>
            </a:br>
            <a:r>
              <a:rPr lang="en-US" sz="2400" b="1" dirty="0"/>
              <a:t>PILIGUARD</a:t>
            </a:r>
            <a:r>
              <a:rPr lang="en-US" sz="2400" b="1" baseline="30000" dirty="0"/>
              <a:t>® </a:t>
            </a:r>
            <a:r>
              <a:rPr lang="en-US" sz="2400" b="1" dirty="0"/>
              <a:t>Pinkeye</a:t>
            </a:r>
          </a:p>
        </p:txBody>
      </p:sp>
      <p:sp>
        <p:nvSpPr>
          <p:cNvPr id="17" name="Rectangle 16">
            <a:extLst>
              <a:ext uri="{FF2B5EF4-FFF2-40B4-BE49-F238E27FC236}">
                <a16:creationId xmlns:a16="http://schemas.microsoft.com/office/drawing/2014/main" id="{01BA7956-FDC5-C44B-BF5C-D6A245A8D180}"/>
              </a:ext>
            </a:extLst>
          </p:cNvPr>
          <p:cNvSpPr/>
          <p:nvPr/>
        </p:nvSpPr>
        <p:spPr>
          <a:xfrm>
            <a:off x="3419145" y="4495475"/>
            <a:ext cx="3539972" cy="830997"/>
          </a:xfrm>
          <a:prstGeom prst="rect">
            <a:avLst/>
          </a:prstGeom>
        </p:spPr>
        <p:txBody>
          <a:bodyPr wrap="square">
            <a:spAutoFit/>
          </a:bodyPr>
          <a:lstStyle/>
          <a:p>
            <a:r>
              <a:rPr lang="en-US" sz="2400" b="1" dirty="0"/>
              <a:t>BOVILIS</a:t>
            </a:r>
            <a:r>
              <a:rPr lang="en-US" sz="2400" b="1" baseline="30000" dirty="0"/>
              <a:t>® </a:t>
            </a:r>
            <a:r>
              <a:rPr lang="en-US" sz="2400" b="1" dirty="0"/>
              <a:t>20/20 VISION</a:t>
            </a:r>
            <a:r>
              <a:rPr lang="en-US" sz="2400" b="1" baseline="30000" dirty="0"/>
              <a:t>®</a:t>
            </a:r>
            <a:r>
              <a:rPr lang="en-US" sz="2400" b="1" dirty="0"/>
              <a:t> 7 with SPUR</a:t>
            </a:r>
            <a:r>
              <a:rPr lang="en-US" sz="2400" b="1" baseline="30000" dirty="0"/>
              <a:t>®</a:t>
            </a:r>
          </a:p>
        </p:txBody>
      </p:sp>
      <p:pic>
        <p:nvPicPr>
          <p:cNvPr id="2" name="Audio 1">
            <a:hlinkClick r:id="" action="ppaction://media"/>
            <a:extLst>
              <a:ext uri="{FF2B5EF4-FFF2-40B4-BE49-F238E27FC236}">
                <a16:creationId xmlns:a16="http://schemas.microsoft.com/office/drawing/2014/main" id="{8CC497E3-722F-4A8D-A77C-857D8CE8DE7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48858690"/>
      </p:ext>
    </p:extLst>
  </p:cSld>
  <p:clrMapOvr>
    <a:masterClrMapping/>
  </p:clrMapOvr>
  <mc:AlternateContent xmlns:mc="http://schemas.openxmlformats.org/markup-compatibility/2006">
    <mc:Choice xmlns:p14="http://schemas.microsoft.com/office/powerpoint/2010/main" Requires="p14">
      <p:transition spd="slow" p14:dur="2000" advTm="40900"/>
    </mc:Choice>
    <mc:Fallback>
      <p:transition spd="slow" advTm="4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2926080" y="2711149"/>
            <a:ext cx="14584940" cy="1204968"/>
          </a:xfrm>
        </p:spPr>
        <p:txBody>
          <a:bodyPr/>
          <a:lstStyle/>
          <a:p>
            <a:r>
              <a:rPr lang="en-US" sz="4800" dirty="0"/>
              <a:t>Pinkeye Prevention Step 2:  Fly Control</a:t>
            </a:r>
          </a:p>
        </p:txBody>
      </p:sp>
      <p:pic>
        <p:nvPicPr>
          <p:cNvPr id="9" name="Picture 8">
            <a:extLst>
              <a:ext uri="{FF2B5EF4-FFF2-40B4-BE49-F238E27FC236}">
                <a16:creationId xmlns:a16="http://schemas.microsoft.com/office/drawing/2014/main" id="{4975FF07-284F-CC4B-BB3D-EBAF806FC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8" name="Content Placeholder 1">
            <a:extLst>
              <a:ext uri="{FF2B5EF4-FFF2-40B4-BE49-F238E27FC236}">
                <a16:creationId xmlns:a16="http://schemas.microsoft.com/office/drawing/2014/main" id="{12E7AB67-593F-DA41-B644-0FFD916E2AD8}"/>
              </a:ext>
            </a:extLst>
          </p:cNvPr>
          <p:cNvSpPr txBox="1">
            <a:spLocks/>
          </p:cNvSpPr>
          <p:nvPr/>
        </p:nvSpPr>
        <p:spPr>
          <a:xfrm>
            <a:off x="2857500" y="4469771"/>
            <a:ext cx="18609454" cy="6326711"/>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r>
              <a:rPr lang="en-US" dirty="0"/>
              <a:t>At the beginning of fly season – Tag &amp; Pour</a:t>
            </a:r>
          </a:p>
          <a:p>
            <a:r>
              <a:rPr lang="en-US" dirty="0"/>
              <a:t>Throughout fly season – Monitor &amp; Pour</a:t>
            </a:r>
          </a:p>
          <a:p>
            <a:r>
              <a:rPr lang="en-US" dirty="0"/>
              <a:t>Additionally, as needed – Spray Premises </a:t>
            </a:r>
          </a:p>
        </p:txBody>
      </p:sp>
      <p:pic>
        <p:nvPicPr>
          <p:cNvPr id="12" name="Picture 11" descr="Icon&#10;&#10;Description automatically generated">
            <a:extLst>
              <a:ext uri="{FF2B5EF4-FFF2-40B4-BE49-F238E27FC236}">
                <a16:creationId xmlns:a16="http://schemas.microsoft.com/office/drawing/2014/main" id="{B652777C-8BBF-EF41-BFA6-581303CBC0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6980" y="2266038"/>
            <a:ext cx="1775150" cy="1775150"/>
          </a:xfrm>
          <a:prstGeom prst="rect">
            <a:avLst/>
          </a:prstGeom>
        </p:spPr>
      </p:pic>
      <p:sp>
        <p:nvSpPr>
          <p:cNvPr id="2" name="Rectangle 1">
            <a:extLst>
              <a:ext uri="{FF2B5EF4-FFF2-40B4-BE49-F238E27FC236}">
                <a16:creationId xmlns:a16="http://schemas.microsoft.com/office/drawing/2014/main" id="{72905CCD-CB56-9B46-AA30-4B1629B463E9}"/>
              </a:ext>
            </a:extLst>
          </p:cNvPr>
          <p:cNvSpPr/>
          <p:nvPr/>
        </p:nvSpPr>
        <p:spPr>
          <a:xfrm>
            <a:off x="776980" y="9253340"/>
            <a:ext cx="9144000" cy="523220"/>
          </a:xfrm>
          <a:prstGeom prst="rect">
            <a:avLst/>
          </a:prstGeom>
        </p:spPr>
        <p:txBody>
          <a:bodyPr>
            <a:spAutoFit/>
          </a:bodyPr>
          <a:lstStyle/>
          <a:p>
            <a:r>
              <a:rPr lang="en-US" sz="1400" baseline="30000" dirty="0"/>
              <a:t>1</a:t>
            </a:r>
            <a:r>
              <a:rPr lang="en-US" sz="1400" dirty="0"/>
              <a:t>Arnold, Michelle – DVM (Ruminant Extension Veterinarian) University of Kentucky. “Preparing for Pinkeye</a:t>
            </a:r>
            <a:r>
              <a:rPr lang="en-US" sz="1400" i="1" dirty="0"/>
              <a:t>” Ohio BEEF Cattle Letter</a:t>
            </a:r>
            <a:r>
              <a:rPr lang="en-US" sz="1400" dirty="0"/>
              <a:t> published by Ohio State University Extension Beef Team, June 20, 2018.</a:t>
            </a:r>
          </a:p>
        </p:txBody>
      </p:sp>
      <p:pic>
        <p:nvPicPr>
          <p:cNvPr id="7" name="Audio 6">
            <a:hlinkClick r:id="" action="ppaction://media"/>
            <a:extLst>
              <a:ext uri="{FF2B5EF4-FFF2-40B4-BE49-F238E27FC236}">
                <a16:creationId xmlns:a16="http://schemas.microsoft.com/office/drawing/2014/main" id="{C20CDFD7-10D8-4AC8-96EA-6E9A32BA73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162874275"/>
      </p:ext>
    </p:extLst>
  </p:cSld>
  <p:clrMapOvr>
    <a:masterClrMapping/>
  </p:clrMapOvr>
  <mc:AlternateContent xmlns:mc="http://schemas.openxmlformats.org/markup-compatibility/2006">
    <mc:Choice xmlns:p14="http://schemas.microsoft.com/office/powerpoint/2010/main" Requires="p14">
      <p:transition spd="slow" p14:dur="2000" advTm="61070"/>
    </mc:Choice>
    <mc:Fallback>
      <p:transition spd="slow" advTm="6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3154680" y="1624854"/>
            <a:ext cx="13830560" cy="1204968"/>
          </a:xfrm>
        </p:spPr>
        <p:txBody>
          <a:bodyPr/>
          <a:lstStyle/>
          <a:p>
            <a:r>
              <a:rPr lang="en-US" sz="4800" dirty="0"/>
              <a:t>Pinkeye Prevention Step 2:</a:t>
            </a:r>
            <a:br>
              <a:rPr lang="en-US" sz="4800" dirty="0"/>
            </a:br>
            <a:r>
              <a:rPr lang="en-US" sz="4800" dirty="0"/>
              <a:t>Fly Control Products – Insecticide Tags</a:t>
            </a:r>
          </a:p>
        </p:txBody>
      </p:sp>
      <p:pic>
        <p:nvPicPr>
          <p:cNvPr id="9" name="Picture 8">
            <a:extLst>
              <a:ext uri="{FF2B5EF4-FFF2-40B4-BE49-F238E27FC236}">
                <a16:creationId xmlns:a16="http://schemas.microsoft.com/office/drawing/2014/main" id="{4975FF07-284F-CC4B-BB3D-EBAF806FC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8" name="Content Placeholder 1">
            <a:extLst>
              <a:ext uri="{FF2B5EF4-FFF2-40B4-BE49-F238E27FC236}">
                <a16:creationId xmlns:a16="http://schemas.microsoft.com/office/drawing/2014/main" id="{12E7AB67-593F-DA41-B644-0FFD916E2AD8}"/>
              </a:ext>
            </a:extLst>
          </p:cNvPr>
          <p:cNvSpPr txBox="1">
            <a:spLocks/>
          </p:cNvSpPr>
          <p:nvPr/>
        </p:nvSpPr>
        <p:spPr>
          <a:xfrm>
            <a:off x="5184198" y="3456637"/>
            <a:ext cx="9716915" cy="6326711"/>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r>
              <a:rPr lang="en-US" dirty="0"/>
              <a:t>DOUBLE BARREL</a:t>
            </a:r>
            <a:r>
              <a:rPr lang="en-US" baseline="30000" dirty="0"/>
              <a:t>®</a:t>
            </a:r>
            <a:r>
              <a:rPr lang="en-US" dirty="0"/>
              <a:t> VP insecticide tags utilize two active ingredients to maximize control and minimize potential resistance</a:t>
            </a:r>
          </a:p>
          <a:p>
            <a:pPr lvl="1"/>
            <a:r>
              <a:rPr lang="en-US" dirty="0"/>
              <a:t>For use on beef cattle, non-lactating dairy cattle and calves of all ages</a:t>
            </a:r>
          </a:p>
          <a:p>
            <a:pPr lvl="1"/>
            <a:r>
              <a:rPr lang="en-US" dirty="0"/>
              <a:t>Use </a:t>
            </a:r>
            <a:r>
              <a:rPr lang="en-US" b="1" dirty="0"/>
              <a:t>two ear tags </a:t>
            </a:r>
            <a:r>
              <a:rPr lang="en-US" dirty="0"/>
              <a:t>per animal to control horn flies and face flies for up to </a:t>
            </a:r>
            <a:r>
              <a:rPr lang="en-US" b="1" dirty="0"/>
              <a:t>5 months</a:t>
            </a:r>
          </a:p>
          <a:p>
            <a:pPr lvl="1"/>
            <a:r>
              <a:rPr lang="en-US" dirty="0"/>
              <a:t>1 box treats 10 head</a:t>
            </a:r>
          </a:p>
          <a:p>
            <a:pPr lvl="1"/>
            <a:r>
              <a:rPr lang="en-US" dirty="0"/>
              <a:t>Please use latex gloves when applying tags</a:t>
            </a:r>
          </a:p>
          <a:p>
            <a:pPr lvl="1"/>
            <a:endParaRPr lang="en-US" dirty="0"/>
          </a:p>
          <a:p>
            <a:pPr lvl="1"/>
            <a:endParaRPr lang="en-US" dirty="0"/>
          </a:p>
        </p:txBody>
      </p:sp>
      <p:pic>
        <p:nvPicPr>
          <p:cNvPr id="11" name="Picture 10" descr="Icon&#10;&#10;Description automatically generated">
            <a:extLst>
              <a:ext uri="{FF2B5EF4-FFF2-40B4-BE49-F238E27FC236}">
                <a16:creationId xmlns:a16="http://schemas.microsoft.com/office/drawing/2014/main" id="{8E222141-6A87-474D-959E-9908E8A007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417" y="1453404"/>
            <a:ext cx="1775150" cy="1775150"/>
          </a:xfrm>
          <a:prstGeom prst="rect">
            <a:avLst/>
          </a:prstGeom>
        </p:spPr>
      </p:pic>
      <p:pic>
        <p:nvPicPr>
          <p:cNvPr id="12" name="Picture 11">
            <a:extLst>
              <a:ext uri="{FF2B5EF4-FFF2-40B4-BE49-F238E27FC236}">
                <a16:creationId xmlns:a16="http://schemas.microsoft.com/office/drawing/2014/main" id="{7400DC6C-8DA8-854A-B1FE-0C16A0F2B2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249" y="3272703"/>
            <a:ext cx="4730633" cy="3777936"/>
          </a:xfrm>
          <a:prstGeom prst="rect">
            <a:avLst/>
          </a:prstGeom>
          <a:effectLst>
            <a:outerShdw blurRad="50800" dist="38100" dir="2700000" algn="tl" rotWithShape="0">
              <a:prstClr val="black">
                <a:alpha val="40000"/>
              </a:prstClr>
            </a:outerShdw>
          </a:effectLst>
        </p:spPr>
      </p:pic>
      <p:pic>
        <p:nvPicPr>
          <p:cNvPr id="7" name="Audio 6">
            <a:hlinkClick r:id="" action="ppaction://media"/>
            <a:extLst>
              <a:ext uri="{FF2B5EF4-FFF2-40B4-BE49-F238E27FC236}">
                <a16:creationId xmlns:a16="http://schemas.microsoft.com/office/drawing/2014/main" id="{465E3892-C84A-4FF6-9CC9-44FAC92F16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90500760"/>
      </p:ext>
    </p:extLst>
  </p:cSld>
  <p:clrMapOvr>
    <a:masterClrMapping/>
  </p:clrMapOvr>
  <mc:AlternateContent xmlns:mc="http://schemas.openxmlformats.org/markup-compatibility/2006">
    <mc:Choice xmlns:p14="http://schemas.microsoft.com/office/powerpoint/2010/main" Requires="p14">
      <p:transition spd="slow" p14:dur="2000" advTm="45210"/>
    </mc:Choice>
    <mc:Fallback>
      <p:transition spd="slow" advTm="4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Office Theme">
  <a:themeElements>
    <a:clrScheme name="MORE">
      <a:dk1>
        <a:srgbClr val="374149"/>
      </a:dk1>
      <a:lt1>
        <a:srgbClr val="FFFFFF"/>
      </a:lt1>
      <a:dk2>
        <a:srgbClr val="409793"/>
      </a:dk2>
      <a:lt2>
        <a:srgbClr val="C0B7AD"/>
      </a:lt2>
      <a:accent1>
        <a:srgbClr val="409793"/>
      </a:accent1>
      <a:accent2>
        <a:srgbClr val="61CEC9"/>
      </a:accent2>
      <a:accent3>
        <a:srgbClr val="66203A"/>
      </a:accent3>
      <a:accent4>
        <a:srgbClr val="005650"/>
      </a:accent4>
      <a:accent5>
        <a:srgbClr val="364149"/>
      </a:accent5>
      <a:accent6>
        <a:srgbClr val="A17182"/>
      </a:accent6>
      <a:hlink>
        <a:srgbClr val="374149"/>
      </a:hlink>
      <a:folHlink>
        <a:srgbClr val="4097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DCFBC9795A38429A3B00FE6DBC33A8" ma:contentTypeVersion="14" ma:contentTypeDescription="Create a new document." ma:contentTypeScope="" ma:versionID="869b8da169b323dbb79d7dceed80d125">
  <xsd:schema xmlns:xsd="http://www.w3.org/2001/XMLSchema" xmlns:xs="http://www.w3.org/2001/XMLSchema" xmlns:p="http://schemas.microsoft.com/office/2006/metadata/properties" xmlns:ns3="e4fa2a72-512d-4625-8080-7f9539ec5156" xmlns:ns4="524b6dc0-4d19-4667-bcf4-3c5af9116b8e" targetNamespace="http://schemas.microsoft.com/office/2006/metadata/properties" ma:root="true" ma:fieldsID="e6c34093a8f45d2c06fe46aa39781afa" ns3:_="" ns4:_="">
    <xsd:import namespace="e4fa2a72-512d-4625-8080-7f9539ec5156"/>
    <xsd:import namespace="524b6dc0-4d19-4667-bcf4-3c5af9116b8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a2a72-512d-4625-8080-7f9539ec515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4b6dc0-4d19-4667-bcf4-3c5af9116b8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sisl xmlns:xsi="http://www.w3.org/2001/XMLSchema-instance" xmlns:xsd="http://www.w3.org/2001/XMLSchema" xmlns="http://www.boldonjames.com/2008/01/sie/internal/label" sislVersion="0" policy="a10f9ac0-5937-4b4f-b459-96aedd9ed2c5" origin="userSelected">
  <element uid="9920fcc9-9f43-4d43-9e3e-b98a219cfd55" value=""/>
</sisl>
</file>

<file path=customXml/itemProps1.xml><?xml version="1.0" encoding="utf-8"?>
<ds:datastoreItem xmlns:ds="http://schemas.openxmlformats.org/officeDocument/2006/customXml" ds:itemID="{EE3914EA-8F6E-496B-A857-D55AA33229C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e4fa2a72-512d-4625-8080-7f9539ec5156"/>
    <ds:schemaRef ds:uri="524b6dc0-4d19-4667-bcf4-3c5af9116b8e"/>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04549BF-B344-4F37-B38F-30806984E74B}">
  <ds:schemaRefs>
    <ds:schemaRef ds:uri="http://schemas.microsoft.com/sharepoint/v3/contenttype/forms"/>
  </ds:schemaRefs>
</ds:datastoreItem>
</file>

<file path=customXml/itemProps3.xml><?xml version="1.0" encoding="utf-8"?>
<ds:datastoreItem xmlns:ds="http://schemas.openxmlformats.org/officeDocument/2006/customXml" ds:itemID="{94E5BAA8-B725-491D-87A6-93F78257DD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fa2a72-512d-4625-8080-7f9539ec5156"/>
    <ds:schemaRef ds:uri="524b6dc0-4d19-4667-bcf4-3c5af911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351E287-9998-414C-B7CA-D9BD8F92A4B5}">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25125</TotalTime>
  <Words>2161</Words>
  <Application>Microsoft Office PowerPoint</Application>
  <PresentationFormat>Custom</PresentationFormat>
  <Paragraphs>135</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Clear Sans bold</vt:lpstr>
      <vt:lpstr>Helvetica</vt:lpstr>
      <vt:lpstr>Helvetica Light</vt:lpstr>
      <vt:lpstr>1_Office Theme</vt:lpstr>
      <vt:lpstr>PowerPoint Presentation</vt:lpstr>
      <vt:lpstr>What is Pinkeye? Is it Preventable?</vt:lpstr>
      <vt:lpstr>Pinkeye Progress in Cattle</vt:lpstr>
      <vt:lpstr>How Does Pinkeye Spread?</vt:lpstr>
      <vt:lpstr>Three Steps to Prevent &amp; Stop the Spread of Pinkeye</vt:lpstr>
      <vt:lpstr>Pinkeye Prevention Step 1:  Vaccination</vt:lpstr>
      <vt:lpstr>Pinkeye Prevention Step 1:  Vaccines Available </vt:lpstr>
      <vt:lpstr>Pinkeye Prevention Step 2:  Fly Control</vt:lpstr>
      <vt:lpstr>Pinkeye Prevention Step 2: Fly Control Products – Insecticide Tags</vt:lpstr>
      <vt:lpstr>Pinkeye Prevention Step 2: Fly Control Products – Pour-On Insecticides </vt:lpstr>
      <vt:lpstr>Pinkeye Prevention Step 2: Fly Control Products – Pour-On Insecticides </vt:lpstr>
      <vt:lpstr>PowerPoint Presentation</vt:lpstr>
      <vt:lpstr>3 Easy Steps to Protect Cattle from Pinkeye</vt:lpstr>
      <vt:lpstr>Find these assets at MORERetailPower.com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Wolf</dc:creator>
  <cp:lastModifiedBy>Slawson, Jamie A.</cp:lastModifiedBy>
  <cp:revision>158</cp:revision>
  <cp:lastPrinted>2021-01-26T15:57:28Z</cp:lastPrinted>
  <dcterms:created xsi:type="dcterms:W3CDTF">2020-05-06T23:06:31Z</dcterms:created>
  <dcterms:modified xsi:type="dcterms:W3CDTF">2022-02-18T20:35:10Z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8dcaf3b4-e791-442d-99ad-e33ea23b50c1</vt:lpwstr>
  </property>
  <property fmtid="{D5CDD505-2E9C-101B-9397-08002B2CF9AE}" pid="3" name="bjSaver">
    <vt:lpwstr>LP/svClS/5KYt8+x5Git2ALaHEXEKIF3</vt:lpwstr>
  </property>
  <property fmtid="{D5CDD505-2E9C-101B-9397-08002B2CF9AE}" pid="4"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5" name="bjDocumentLabelXML-0">
    <vt:lpwstr>ames.com/2008/01/sie/internal/label"&gt;&lt;element uid="9920fcc9-9f43-4d43-9e3e-b98a219cfd55" value="" /&gt;&lt;/sisl&gt;</vt:lpwstr>
  </property>
  <property fmtid="{D5CDD505-2E9C-101B-9397-08002B2CF9AE}" pid="6" name="bjDocumentSecurityLabel">
    <vt:lpwstr>Not Classified</vt:lpwstr>
  </property>
  <property fmtid="{D5CDD505-2E9C-101B-9397-08002B2CF9AE}" pid="7" name="ContentTypeId">
    <vt:lpwstr>0x010100F6DCFBC9795A38429A3B00FE6DBC33A8</vt:lpwstr>
  </property>
</Properties>
</file>