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5"/>
  </p:sldMasterIdLst>
  <p:notesMasterIdLst>
    <p:notesMasterId r:id="rId19"/>
  </p:notesMasterIdLst>
  <p:handoutMasterIdLst>
    <p:handoutMasterId r:id="rId20"/>
  </p:handoutMasterIdLst>
  <p:sldIdLst>
    <p:sldId id="353" r:id="rId6"/>
    <p:sldId id="367" r:id="rId7"/>
    <p:sldId id="359" r:id="rId8"/>
    <p:sldId id="375" r:id="rId9"/>
    <p:sldId id="363" r:id="rId10"/>
    <p:sldId id="364" r:id="rId11"/>
    <p:sldId id="365" r:id="rId12"/>
    <p:sldId id="376" r:id="rId13"/>
    <p:sldId id="374" r:id="rId14"/>
    <p:sldId id="366" r:id="rId15"/>
    <p:sldId id="373" r:id="rId16"/>
    <p:sldId id="372" r:id="rId17"/>
    <p:sldId id="371" r:id="rId18"/>
  </p:sldIdLst>
  <p:sldSz cx="18288000" cy="10296525"/>
  <p:notesSz cx="6858000" cy="9144000"/>
  <p:defaultTextStyle>
    <a:defPPr>
      <a:defRPr lang="en-US"/>
    </a:defPPr>
    <a:lvl1pPr marL="0" algn="l" defTabSz="914674" rtl="0" eaLnBrk="1" latinLnBrk="0" hangingPunct="1">
      <a:defRPr sz="3600" kern="1200">
        <a:solidFill>
          <a:schemeClr val="tx1"/>
        </a:solidFill>
        <a:latin typeface="+mn-lt"/>
        <a:ea typeface="+mn-ea"/>
        <a:cs typeface="+mn-cs"/>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243">
          <p15:clr>
            <a:srgbClr val="A4A3A4"/>
          </p15:clr>
        </p15:guide>
        <p15:guide id="2" pos="576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eishaar, Rebecca A." initials="WRA" lastIdx="4" clrIdx="0">
    <p:extLst>
      <p:ext uri="{19B8F6BF-5375-455C-9EA6-DF929625EA0E}">
        <p15:presenceInfo xmlns:p15="http://schemas.microsoft.com/office/powerpoint/2012/main" userId="S::weishaar@merck.com::2eabfc8e-0e90-4582-bb2c-ffaaaf97c502" providerId="AD"/>
      </p:ext>
    </p:extLst>
  </p:cmAuthor>
  <p:cmAuthor id="2" name="Slawson, Jamie A." initials="SJA" lastIdx="1" clrIdx="1">
    <p:extLst>
      <p:ext uri="{19B8F6BF-5375-455C-9EA6-DF929625EA0E}">
        <p15:presenceInfo xmlns:p15="http://schemas.microsoft.com/office/powerpoint/2012/main" userId="S::slawsonj@merck.com::37f5e250-9d80-49b1-b767-def07f3e9d8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frame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19693"/>
    <a:srgbClr val="242E37"/>
    <a:srgbClr val="2F5C47"/>
    <a:srgbClr val="54A64C"/>
    <a:srgbClr val="094698"/>
    <a:srgbClr val="009BDE"/>
    <a:srgbClr val="119AFF"/>
    <a:srgbClr val="1187D5"/>
    <a:srgbClr val="1187D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028" autoAdjust="0"/>
    <p:restoredTop sz="93372" autoAdjust="0"/>
  </p:normalViewPr>
  <p:slideViewPr>
    <p:cSldViewPr snapToGrid="0" snapToObjects="1">
      <p:cViewPr varScale="1">
        <p:scale>
          <a:sx n="39" d="100"/>
          <a:sy n="39" d="100"/>
        </p:scale>
        <p:origin x="924" y="20"/>
      </p:cViewPr>
      <p:guideLst>
        <p:guide orient="horz" pos="3243"/>
        <p:guide pos="57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13696"/>
    </p:cViewPr>
  </p:sorterViewPr>
  <p:notesViewPr>
    <p:cSldViewPr snapToGrid="0" snapToObjects="1">
      <p:cViewPr varScale="1">
        <p:scale>
          <a:sx n="63" d="100"/>
          <a:sy n="63" d="100"/>
        </p:scale>
        <p:origin x="3768" y="176"/>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heme" Target="theme/theme1.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viewProps" Target="viewProps.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A625041-E179-0F43-BDDF-E44A10F77A94}" type="datetime1">
              <a:rPr lang="en-US" smtClean="0"/>
              <a:t>2/18/2022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5AD1C673-21A5-EA4B-84D6-2D28C91DC082}" type="slidenum">
              <a:rPr lang="en-US" smtClean="0"/>
              <a:t>‹#›</a:t>
            </a:fld>
            <a:endParaRPr lang="en-US" dirty="0"/>
          </a:p>
        </p:txBody>
      </p:sp>
    </p:spTree>
    <p:extLst>
      <p:ext uri="{BB962C8B-B14F-4D97-AF65-F5344CB8AC3E}">
        <p14:creationId xmlns:p14="http://schemas.microsoft.com/office/powerpoint/2010/main" val="862572345"/>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3FCA65B-FF02-804B-86E0-129F12CAA6C3}" type="datetime1">
              <a:rPr lang="en-US" smtClean="0"/>
              <a:t>2/18/2022</a:t>
            </a:fld>
            <a:endParaRPr lang="en-US" dirty="0"/>
          </a:p>
        </p:txBody>
      </p:sp>
      <p:sp>
        <p:nvSpPr>
          <p:cNvPr id="4" name="Slide Image Placeholder 3"/>
          <p:cNvSpPr>
            <a:spLocks noGrp="1" noRot="1" noChangeAspect="1"/>
          </p:cNvSpPr>
          <p:nvPr>
            <p:ph type="sldImg" idx="2"/>
          </p:nvPr>
        </p:nvSpPr>
        <p:spPr>
          <a:xfrm>
            <a:off x="384175" y="685800"/>
            <a:ext cx="608965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FC290E1-8DFB-D240-B198-A1EB02019CE1}" type="slidenum">
              <a:rPr lang="en-US" smtClean="0"/>
              <a:t>‹#›</a:t>
            </a:fld>
            <a:endParaRPr lang="en-US" dirty="0"/>
          </a:p>
        </p:txBody>
      </p:sp>
    </p:spTree>
    <p:extLst>
      <p:ext uri="{BB962C8B-B14F-4D97-AF65-F5344CB8AC3E}">
        <p14:creationId xmlns:p14="http://schemas.microsoft.com/office/powerpoint/2010/main" val="220968571"/>
      </p:ext>
    </p:extLst>
  </p:cSld>
  <p:clrMap bg1="lt1" tx1="dk1" bg2="lt2" tx2="dk2" accent1="accent1" accent2="accent2" accent3="accent3" accent4="accent4" accent5="accent5" accent6="accent6" hlink="hlink" folHlink="folHlink"/>
  <p:hf dt="0"/>
  <p:notesStyle>
    <a:lvl1pPr marL="0" algn="l" defTabSz="914674" rtl="0" eaLnBrk="1" latinLnBrk="0" hangingPunct="1">
      <a:defRPr sz="2400" kern="1200">
        <a:solidFill>
          <a:schemeClr val="tx1"/>
        </a:solidFill>
        <a:latin typeface="+mn-lt"/>
        <a:ea typeface="+mn-ea"/>
        <a:cs typeface="+mn-cs"/>
      </a:defRPr>
    </a:lvl1pPr>
    <a:lvl2pPr marL="914674" algn="l" defTabSz="914674" rtl="0" eaLnBrk="1" latinLnBrk="0" hangingPunct="1">
      <a:defRPr sz="2400" kern="1200">
        <a:solidFill>
          <a:schemeClr val="tx1"/>
        </a:solidFill>
        <a:latin typeface="+mn-lt"/>
        <a:ea typeface="+mn-ea"/>
        <a:cs typeface="+mn-cs"/>
      </a:defRPr>
    </a:lvl2pPr>
    <a:lvl3pPr marL="1829349" algn="l" defTabSz="914674" rtl="0" eaLnBrk="1" latinLnBrk="0" hangingPunct="1">
      <a:defRPr sz="2400" kern="1200">
        <a:solidFill>
          <a:schemeClr val="tx1"/>
        </a:solidFill>
        <a:latin typeface="+mn-lt"/>
        <a:ea typeface="+mn-ea"/>
        <a:cs typeface="+mn-cs"/>
      </a:defRPr>
    </a:lvl3pPr>
    <a:lvl4pPr marL="2744023" algn="l" defTabSz="914674" rtl="0" eaLnBrk="1" latinLnBrk="0" hangingPunct="1">
      <a:defRPr sz="2400" kern="1200">
        <a:solidFill>
          <a:schemeClr val="tx1"/>
        </a:solidFill>
        <a:latin typeface="+mn-lt"/>
        <a:ea typeface="+mn-ea"/>
        <a:cs typeface="+mn-cs"/>
      </a:defRPr>
    </a:lvl4pPr>
    <a:lvl5pPr marL="3658697" algn="l" defTabSz="914674" rtl="0" eaLnBrk="1" latinLnBrk="0" hangingPunct="1">
      <a:defRPr sz="2400" kern="1200">
        <a:solidFill>
          <a:schemeClr val="tx1"/>
        </a:solidFill>
        <a:latin typeface="+mn-lt"/>
        <a:ea typeface="+mn-ea"/>
        <a:cs typeface="+mn-cs"/>
      </a:defRPr>
    </a:lvl5pPr>
    <a:lvl6pPr marL="4573372" algn="l" defTabSz="914674" rtl="0" eaLnBrk="1" latinLnBrk="0" hangingPunct="1">
      <a:defRPr sz="2400" kern="1200">
        <a:solidFill>
          <a:schemeClr val="tx1"/>
        </a:solidFill>
        <a:latin typeface="+mn-lt"/>
        <a:ea typeface="+mn-ea"/>
        <a:cs typeface="+mn-cs"/>
      </a:defRPr>
    </a:lvl6pPr>
    <a:lvl7pPr marL="5488046" algn="l" defTabSz="914674" rtl="0" eaLnBrk="1" latinLnBrk="0" hangingPunct="1">
      <a:defRPr sz="2400" kern="1200">
        <a:solidFill>
          <a:schemeClr val="tx1"/>
        </a:solidFill>
        <a:latin typeface="+mn-lt"/>
        <a:ea typeface="+mn-ea"/>
        <a:cs typeface="+mn-cs"/>
      </a:defRPr>
    </a:lvl7pPr>
    <a:lvl8pPr marL="6402720" algn="l" defTabSz="914674" rtl="0" eaLnBrk="1" latinLnBrk="0" hangingPunct="1">
      <a:defRPr sz="2400" kern="1200">
        <a:solidFill>
          <a:schemeClr val="tx1"/>
        </a:solidFill>
        <a:latin typeface="+mn-lt"/>
        <a:ea typeface="+mn-ea"/>
        <a:cs typeface="+mn-cs"/>
      </a:defRPr>
    </a:lvl8pPr>
    <a:lvl9pPr marL="7317395" algn="l" defTabSz="914674" rtl="0" eaLnBrk="1" latinLnBrk="0" hangingPunct="1">
      <a:defRPr sz="24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r>
              <a:rPr lang="en-US" dirty="0"/>
              <a:t>In this training module, you will learn about the proper management of the vaccine cooler in your store. Some of the topics included are ordering, reading expiration dates, rotating stock, checking cooler temperatures and more.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FC290E1-8DFB-D240-B198-A1EB02019CE1}" type="slidenum">
              <a:rPr lang="en-US" smtClean="0"/>
              <a:t>1</a:t>
            </a:fld>
            <a:endParaRPr lang="en-US" dirty="0"/>
          </a:p>
        </p:txBody>
      </p:sp>
    </p:spTree>
    <p:extLst>
      <p:ext uri="{BB962C8B-B14F-4D97-AF65-F5344CB8AC3E}">
        <p14:creationId xmlns:p14="http://schemas.microsoft.com/office/powerpoint/2010/main" val="1895097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400" dirty="0"/>
              <a:t>SCRIPT:   Check with your cooler manufacturer for proper maintenance on your cooler. Best practices include keeping your cooler clean—inside and out. Leave enough room between your cooler and the wall to allow for proper ventilation and make sure your electricity source is in working order. </a:t>
            </a:r>
          </a:p>
          <a:p>
            <a:endParaRPr lang="en-US" sz="1400" dirty="0"/>
          </a:p>
          <a:p>
            <a:r>
              <a:rPr lang="en-US" sz="1400" dirty="0"/>
              <a:t>Only keep vaccines in the cooler. Employee drinks and lunches should be kept in the break room.</a:t>
            </a:r>
          </a:p>
          <a:p>
            <a:endParaRPr lang="en-US" sz="1400" dirty="0"/>
          </a:p>
          <a:p>
            <a:r>
              <a:rPr lang="en-US" sz="1400" dirty="0"/>
              <a:t>If possible, it is best to include a monitoring system in your cooler to help alert you when temperatures are not at the recommended level.</a:t>
            </a:r>
          </a:p>
          <a:p>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10</a:t>
            </a:fld>
            <a:endParaRPr lang="en-US" dirty="0"/>
          </a:p>
        </p:txBody>
      </p:sp>
    </p:spTree>
    <p:extLst>
      <p:ext uri="{BB962C8B-B14F-4D97-AF65-F5344CB8AC3E}">
        <p14:creationId xmlns:p14="http://schemas.microsoft.com/office/powerpoint/2010/main" val="41620604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endParaRPr lang="en-US" dirty="0"/>
          </a:p>
          <a:p>
            <a:r>
              <a:rPr lang="en-US" dirty="0"/>
              <a:t>To protect the valuable vaccine stock and keep your cooler in good working order, make sure to keep the proper temperature, maintain inventory, clean inside and out, and rotate the stock. </a:t>
            </a:r>
          </a:p>
          <a:p>
            <a:endParaRPr lang="en-US" dirty="0"/>
          </a:p>
          <a:p>
            <a:r>
              <a:rPr lang="en-US" dirty="0"/>
              <a:t>Best practices include keeping a consumer-friendly cooler for customer appeal.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FC290E1-8DFB-D240-B198-A1EB02019CE1}" type="slidenum">
              <a:rPr lang="en-US" smtClean="0"/>
              <a:t>11</a:t>
            </a:fld>
            <a:endParaRPr lang="en-US" dirty="0"/>
          </a:p>
        </p:txBody>
      </p:sp>
    </p:spTree>
    <p:extLst>
      <p:ext uri="{BB962C8B-B14F-4D97-AF65-F5344CB8AC3E}">
        <p14:creationId xmlns:p14="http://schemas.microsoft.com/office/powerpoint/2010/main" val="11474497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r>
              <a:rPr lang="en-US" dirty="0"/>
              <a:t>Thank you for learning about cooler management.  If you have any questions about this training, please speak to your Merck Animal Health Representative. </a:t>
            </a:r>
          </a:p>
          <a:p>
            <a:endParaRPr lang="en-US" dirty="0"/>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FC290E1-8DFB-D240-B198-A1EB02019CE1}" type="slidenum">
              <a:rPr lang="en-US" smtClean="0"/>
              <a:t>12</a:t>
            </a:fld>
            <a:endParaRPr lang="en-US" dirty="0"/>
          </a:p>
        </p:txBody>
      </p:sp>
    </p:spTree>
    <p:extLst>
      <p:ext uri="{BB962C8B-B14F-4D97-AF65-F5344CB8AC3E}">
        <p14:creationId xmlns:p14="http://schemas.microsoft.com/office/powerpoint/2010/main" val="23209994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2400" dirty="0"/>
              <a:t>SCRIPT:   Thank you for taking the time to review the Proper Handling of Vaccines and Cooler Management training module from Merck Animal Health.  If you have any questions, please reach out to your Merck Animal Health Representative.</a:t>
            </a:r>
          </a:p>
          <a:p>
            <a:endParaRPr lang="en-US" sz="2400" dirty="0"/>
          </a:p>
          <a:p>
            <a:r>
              <a:rPr lang="en-US" sz="2400" dirty="0"/>
              <a:t>Now we will test your knowledge with 4 quiz questions. </a:t>
            </a:r>
          </a:p>
        </p:txBody>
      </p:sp>
      <p:sp>
        <p:nvSpPr>
          <p:cNvPr id="4" name="Header Placeholder 3"/>
          <p:cNvSpPr>
            <a:spLocks noGrp="1"/>
          </p:cNvSpPr>
          <p:nvPr>
            <p:ph type="hdr" sz="quarter"/>
          </p:nvPr>
        </p:nvSpPr>
        <p:spPr/>
        <p:txBody>
          <a:bodyPr/>
          <a:lstStyle/>
          <a:p>
            <a:endParaRPr lang="en-US" dirty="0"/>
          </a:p>
        </p:txBody>
      </p:sp>
      <p:sp>
        <p:nvSpPr>
          <p:cNvPr id="5" name="Footer Placeholder 4"/>
          <p:cNvSpPr>
            <a:spLocks noGrp="1"/>
          </p:cNvSpPr>
          <p:nvPr>
            <p:ph type="ftr" sz="quarter" idx="4"/>
          </p:nvPr>
        </p:nvSpPr>
        <p:spPr/>
        <p:txBody>
          <a:bodyPr/>
          <a:lstStyle/>
          <a:p>
            <a:endParaRPr lang="en-US" dirty="0"/>
          </a:p>
        </p:txBody>
      </p:sp>
      <p:sp>
        <p:nvSpPr>
          <p:cNvPr id="6" name="Slide Number Placeholder 5"/>
          <p:cNvSpPr>
            <a:spLocks noGrp="1"/>
          </p:cNvSpPr>
          <p:nvPr>
            <p:ph type="sldNum" sz="quarter" idx="5"/>
          </p:nvPr>
        </p:nvSpPr>
        <p:spPr/>
        <p:txBody>
          <a:bodyPr/>
          <a:lstStyle/>
          <a:p>
            <a:fld id="{5FC290E1-8DFB-D240-B198-A1EB02019CE1}" type="slidenum">
              <a:rPr lang="en-US" smtClean="0"/>
              <a:t>13</a:t>
            </a:fld>
            <a:endParaRPr lang="en-US" dirty="0"/>
          </a:p>
        </p:txBody>
      </p:sp>
    </p:spTree>
    <p:extLst>
      <p:ext uri="{BB962C8B-B14F-4D97-AF65-F5344CB8AC3E}">
        <p14:creationId xmlns:p14="http://schemas.microsoft.com/office/powerpoint/2010/main" val="333220830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674" rtl="0" eaLnBrk="1" fontAlgn="auto" latinLnBrk="0" hangingPunct="1">
              <a:lnSpc>
                <a:spcPct val="100000"/>
              </a:lnSpc>
              <a:spcBef>
                <a:spcPts val="0"/>
              </a:spcBef>
              <a:spcAft>
                <a:spcPts val="0"/>
              </a:spcAft>
              <a:buClrTx/>
              <a:buSzTx/>
              <a:buFontTx/>
              <a:buNone/>
              <a:tabLst/>
              <a:defRPr/>
            </a:pPr>
            <a:r>
              <a:rPr lang="en-US" dirty="0"/>
              <a:t>SCRIPT:</a:t>
            </a:r>
          </a:p>
          <a:p>
            <a:pPr marL="0" marR="0" lvl="0" indent="0" algn="l" defTabSz="914674" rtl="0" eaLnBrk="1" fontAlgn="auto" latinLnBrk="0" hangingPunct="1">
              <a:lnSpc>
                <a:spcPct val="100000"/>
              </a:lnSpc>
              <a:spcBef>
                <a:spcPts val="0"/>
              </a:spcBef>
              <a:spcAft>
                <a:spcPts val="0"/>
              </a:spcAft>
              <a:buClrTx/>
              <a:buSzTx/>
              <a:buFontTx/>
              <a:buNone/>
              <a:tabLst/>
              <a:defRPr/>
            </a:pPr>
            <a:r>
              <a:rPr lang="en-US" dirty="0"/>
              <a:t>All vaccines must stay refrigerated at all times. That’s why it is important to make sure a staff member is always present at the time of delivery to stock the vaccines in coolers, so make sure you order your shipments accordingly. Distribution recommends making your orders between Monday and Wednesday to stay on schedule. </a:t>
            </a:r>
          </a:p>
          <a:p>
            <a:pPr marL="0" marR="0" indent="0" algn="l" defTabSz="914674"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2</a:t>
            </a:fld>
            <a:endParaRPr lang="en-US" dirty="0"/>
          </a:p>
        </p:txBody>
      </p:sp>
    </p:spTree>
    <p:extLst>
      <p:ext uri="{BB962C8B-B14F-4D97-AF65-F5344CB8AC3E}">
        <p14:creationId xmlns:p14="http://schemas.microsoft.com/office/powerpoint/2010/main" val="8704253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674" rtl="0" eaLnBrk="1" fontAlgn="auto" latinLnBrk="0" hangingPunct="1">
              <a:lnSpc>
                <a:spcPct val="100000"/>
              </a:lnSpc>
              <a:spcBef>
                <a:spcPts val="0"/>
              </a:spcBef>
              <a:spcAft>
                <a:spcPts val="0"/>
              </a:spcAft>
              <a:buClrTx/>
              <a:buSzTx/>
              <a:buFontTx/>
              <a:buNone/>
              <a:tabLst/>
              <a:defRPr/>
            </a:pPr>
            <a:r>
              <a:rPr lang="en-US" dirty="0"/>
              <a:t>SCRIPT:</a:t>
            </a:r>
          </a:p>
          <a:p>
            <a:pPr marL="0" marR="0" lvl="0" indent="0" algn="l" defTabSz="914674" rtl="0" eaLnBrk="1" fontAlgn="auto" latinLnBrk="0" hangingPunct="1">
              <a:lnSpc>
                <a:spcPct val="100000"/>
              </a:lnSpc>
              <a:spcBef>
                <a:spcPts val="0"/>
              </a:spcBef>
              <a:spcAft>
                <a:spcPts val="0"/>
              </a:spcAft>
              <a:buClrTx/>
              <a:buSzTx/>
              <a:buFontTx/>
              <a:buNone/>
              <a:tabLst/>
              <a:defRPr/>
            </a:pPr>
            <a:r>
              <a:rPr lang="en-US" dirty="0"/>
              <a:t>Upon receiving the vaccines, we recommend checking for any damage or expiration dates. This is also a good opportunity to check your cooler’s temperature, since the vaccines need to be kept at a specific temperature to stay effective. </a:t>
            </a:r>
          </a:p>
          <a:p>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3</a:t>
            </a:fld>
            <a:endParaRPr lang="en-US" dirty="0"/>
          </a:p>
        </p:txBody>
      </p:sp>
    </p:spTree>
    <p:extLst>
      <p:ext uri="{BB962C8B-B14F-4D97-AF65-F5344CB8AC3E}">
        <p14:creationId xmlns:p14="http://schemas.microsoft.com/office/powerpoint/2010/main" val="26333213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SCRIPT:</a:t>
            </a:r>
          </a:p>
          <a:p>
            <a:r>
              <a:rPr lang="en-US" dirty="0"/>
              <a:t>Learning to read the expiration date on vaccines is crucial. Every vaccine has one, and most are printed on the packaging in obvious places like in these three photos. </a:t>
            </a:r>
          </a:p>
          <a:p>
            <a:endParaRPr lang="en-US" dirty="0"/>
          </a:p>
          <a:p>
            <a:r>
              <a:rPr lang="en-US" dirty="0"/>
              <a:t>When stocking, make sure to keep the vaccines with the shortest dating as at the front of the cooler and those vaccines with the longest dating towards the back. </a:t>
            </a:r>
          </a:p>
          <a:p>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4</a:t>
            </a:fld>
            <a:endParaRPr lang="en-US" dirty="0"/>
          </a:p>
        </p:txBody>
      </p:sp>
    </p:spTree>
    <p:extLst>
      <p:ext uri="{BB962C8B-B14F-4D97-AF65-F5344CB8AC3E}">
        <p14:creationId xmlns:p14="http://schemas.microsoft.com/office/powerpoint/2010/main" val="42265154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SCRIPT:   Vaccine rotation is very important to make sure the shortest dating remains at the front and the longest dating towards the back of the cooler. This will help prevent having expired vaccines. </a:t>
            </a:r>
          </a:p>
          <a:p>
            <a:endParaRPr lang="en-US" sz="1600" dirty="0"/>
          </a:p>
          <a:p>
            <a:r>
              <a:rPr lang="en-US" sz="1600" dirty="0"/>
              <a:t>Vaccines should be rotated on a regular basis and when new vaccines arrive, remember to place the vaccines with the closest expiration date to the front, so they are first to be sold.  Vaccines with longer expiration dates can be placed towards the back of the cooler and moved up as their expiration date nears. </a:t>
            </a:r>
          </a:p>
          <a:p>
            <a:endParaRPr lang="en-US" sz="1600" dirty="0"/>
          </a:p>
          <a:p>
            <a:r>
              <a:rPr lang="en-US" sz="1600" dirty="0"/>
              <a:t>If a Merck Animal Health vaccine is not sold prior to the expiration date, the vaccine can be returned to the distributor for a partial credit.  Please check with your distributor for their return policy.</a:t>
            </a:r>
            <a:endParaRPr lang="en-US" sz="1600" dirty="0">
              <a:solidFill>
                <a:srgbClr val="FF0000"/>
              </a:solidFill>
            </a:endParaRPr>
          </a:p>
          <a:p>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5</a:t>
            </a:fld>
            <a:endParaRPr lang="en-US" dirty="0"/>
          </a:p>
        </p:txBody>
      </p:sp>
    </p:spTree>
    <p:extLst>
      <p:ext uri="{BB962C8B-B14F-4D97-AF65-F5344CB8AC3E}">
        <p14:creationId xmlns:p14="http://schemas.microsoft.com/office/powerpoint/2010/main" val="39127468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SCRIPT:</a:t>
            </a:r>
          </a:p>
          <a:p>
            <a:pPr marL="0" indent="0">
              <a:buNone/>
            </a:pPr>
            <a:r>
              <a:rPr lang="en-US" dirty="0"/>
              <a:t>Your cooler’s temperature should be checked twice a day—once when the store opens and again when it closes. </a:t>
            </a:r>
          </a:p>
          <a:p>
            <a:pPr marL="0" indent="0">
              <a:buNone/>
            </a:pPr>
            <a:endParaRPr lang="en-US" dirty="0"/>
          </a:p>
          <a:p>
            <a:pPr marL="0" indent="0">
              <a:buNone/>
            </a:pPr>
            <a:r>
              <a:rPr lang="en-US" dirty="0"/>
              <a:t>We recommend creating a form for daily temperature monitoring, stock rotation, and inventory levels. On this form, you can record the date, time, temperature, and employee initials. </a:t>
            </a:r>
          </a:p>
          <a:p>
            <a:pPr marL="0" indent="0">
              <a:buNone/>
            </a:pPr>
            <a:endParaRPr lang="en-US" dirty="0"/>
          </a:p>
          <a:p>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6</a:t>
            </a:fld>
            <a:endParaRPr lang="en-US" dirty="0"/>
          </a:p>
        </p:txBody>
      </p:sp>
    </p:spTree>
    <p:extLst>
      <p:ext uri="{BB962C8B-B14F-4D97-AF65-F5344CB8AC3E}">
        <p14:creationId xmlns:p14="http://schemas.microsoft.com/office/powerpoint/2010/main" val="3280127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Script:   It is important to maintain a stocked cooler so you have vaccine inventory when a customer comes into your store. Perception is everything, and a customer can not buy what they can not see. If they do not find what they are looking for, chances are they will do their shopping somewhere else. </a:t>
            </a:r>
          </a:p>
          <a:p>
            <a:endParaRPr lang="en-US" sz="1200" dirty="0"/>
          </a:p>
          <a:p>
            <a:r>
              <a:rPr lang="en-US" sz="1200" dirty="0"/>
              <a:t>Customers will rarely buy the last item on a shelf, and if the item is dusty or damaged, it is not going to sell. A best practice is to always stock the best looking items, and make sure they are presentable.</a:t>
            </a:r>
          </a:p>
          <a:p>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7</a:t>
            </a:fld>
            <a:endParaRPr lang="en-US" dirty="0"/>
          </a:p>
        </p:txBody>
      </p:sp>
    </p:spTree>
    <p:extLst>
      <p:ext uri="{BB962C8B-B14F-4D97-AF65-F5344CB8AC3E}">
        <p14:creationId xmlns:p14="http://schemas.microsoft.com/office/powerpoint/2010/main" val="22198624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674" rtl="0" eaLnBrk="1" fontAlgn="auto" latinLnBrk="0" hangingPunct="1">
              <a:lnSpc>
                <a:spcPct val="100000"/>
              </a:lnSpc>
              <a:spcBef>
                <a:spcPts val="0"/>
              </a:spcBef>
              <a:spcAft>
                <a:spcPts val="0"/>
              </a:spcAft>
              <a:buClrTx/>
              <a:buSzTx/>
              <a:buFontTx/>
              <a:buNone/>
              <a:tabLst/>
              <a:defRPr/>
            </a:pPr>
            <a:r>
              <a:rPr lang="en-US" sz="2400" b="0" i="0" kern="1200" dirty="0">
                <a:solidFill>
                  <a:schemeClr val="tx1"/>
                </a:solidFill>
                <a:effectLst/>
                <a:latin typeface="+mn-lt"/>
                <a:ea typeface="+mn-ea"/>
                <a:cs typeface="+mn-cs"/>
              </a:rPr>
              <a:t>Once a customer makes a vaccine purchase, be sure they understand the importance of keeping vaccines properly cooled both in transport and at home. </a:t>
            </a:r>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8</a:t>
            </a:fld>
            <a:endParaRPr lang="en-US"/>
          </a:p>
        </p:txBody>
      </p:sp>
    </p:spTree>
    <p:extLst>
      <p:ext uri="{BB962C8B-B14F-4D97-AF65-F5344CB8AC3E}">
        <p14:creationId xmlns:p14="http://schemas.microsoft.com/office/powerpoint/2010/main" val="29652250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674" rtl="0" eaLnBrk="1" fontAlgn="auto" latinLnBrk="0" hangingPunct="1">
              <a:lnSpc>
                <a:spcPct val="100000"/>
              </a:lnSpc>
              <a:spcBef>
                <a:spcPts val="0"/>
              </a:spcBef>
              <a:spcAft>
                <a:spcPts val="0"/>
              </a:spcAft>
              <a:buClrTx/>
              <a:buSzTx/>
              <a:buFontTx/>
              <a:buNone/>
              <a:tabLst/>
              <a:defRPr/>
            </a:pPr>
            <a:r>
              <a:rPr lang="en-US" dirty="0"/>
              <a:t>If </a:t>
            </a:r>
            <a:r>
              <a:rPr lang="en-US" sz="2400" b="0" i="0" kern="1200" dirty="0">
                <a:solidFill>
                  <a:schemeClr val="tx1"/>
                </a:solidFill>
                <a:effectLst/>
                <a:latin typeface="+mn-lt"/>
                <a:ea typeface="+mn-ea"/>
                <a:cs typeface="+mn-cs"/>
              </a:rPr>
              <a:t>their trip home could exceed 15 minutes, recommend they pack their vaccines in a cooler of their own or one provided by or purchased from your store</a:t>
            </a:r>
            <a:endParaRPr lang="en-US" dirty="0"/>
          </a:p>
          <a:p>
            <a:endParaRPr lang="en-US" dirty="0"/>
          </a:p>
        </p:txBody>
      </p:sp>
      <p:sp>
        <p:nvSpPr>
          <p:cNvPr id="4" name="Slide Number Placeholder 3"/>
          <p:cNvSpPr>
            <a:spLocks noGrp="1"/>
          </p:cNvSpPr>
          <p:nvPr>
            <p:ph type="sldNum" sz="quarter" idx="5"/>
          </p:nvPr>
        </p:nvSpPr>
        <p:spPr/>
        <p:txBody>
          <a:bodyPr/>
          <a:lstStyle/>
          <a:p>
            <a:fld id="{5FC290E1-8DFB-D240-B198-A1EB02019CE1}" type="slidenum">
              <a:rPr lang="en-US" smtClean="0"/>
              <a:t>9</a:t>
            </a:fld>
            <a:endParaRPr lang="en-US"/>
          </a:p>
        </p:txBody>
      </p:sp>
    </p:spTree>
    <p:extLst>
      <p:ext uri="{BB962C8B-B14F-4D97-AF65-F5344CB8AC3E}">
        <p14:creationId xmlns:p14="http://schemas.microsoft.com/office/powerpoint/2010/main" val="3642632582"/>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8.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9.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0.jpeg"/><Relationship Id="rId1" Type="http://schemas.openxmlformats.org/officeDocument/2006/relationships/slideMaster" Target="../slideMasters/slideMaster1.xml"/><Relationship Id="rId5" Type="http://schemas.openxmlformats.org/officeDocument/2006/relationships/image" Target="../media/image3.png"/><Relationship Id="rId4"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2.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12DE18F-1FC8-4F4A-BE5E-6E839C43A30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591132"/>
            <a:ext cx="18288000" cy="10287000"/>
          </a:xfrm>
          <a:prstGeom prst="rect">
            <a:avLst/>
          </a:prstGeom>
        </p:spPr>
      </p:pic>
      <p:sp>
        <p:nvSpPr>
          <p:cNvPr id="18" name="Date Placeholder 15"/>
          <p:cNvSpPr txBox="1">
            <a:spLocks/>
          </p:cNvSpPr>
          <p:nvPr userDrawn="1"/>
        </p:nvSpPr>
        <p:spPr>
          <a:xfrm>
            <a:off x="834572" y="9544050"/>
            <a:ext cx="916820" cy="547688"/>
          </a:xfrm>
          <a:prstGeom prst="rect">
            <a:avLst/>
          </a:prstGeom>
        </p:spPr>
        <p:txBody>
          <a:bodyPr vert="horz" lIns="91440" tIns="45720" rIns="91440" bIns="45720" rtlCol="0" anchor="ctr"/>
          <a:lstStyle>
            <a:defPPr>
              <a:defRPr lang="en-US"/>
            </a:defPPr>
            <a:lvl1pPr marL="0" algn="l" defTabSz="914674" rtl="0" eaLnBrk="1" latinLnBrk="0" hangingPunct="1">
              <a:defRPr sz="1800" kern="1200">
                <a:solidFill>
                  <a:srgbClr val="FFFFFF"/>
                </a:solidFill>
                <a:latin typeface="Helvetica Light"/>
                <a:ea typeface="+mn-ea"/>
                <a:cs typeface="Helvetica Light"/>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a:lstStyle>
          <a:p>
            <a:endParaRPr lang="en-US" dirty="0"/>
          </a:p>
        </p:txBody>
      </p:sp>
      <p:sp>
        <p:nvSpPr>
          <p:cNvPr id="19" name="TextBox 18"/>
          <p:cNvSpPr txBox="1"/>
          <p:nvPr userDrawn="1"/>
        </p:nvSpPr>
        <p:spPr>
          <a:xfrm>
            <a:off x="601860" y="3901394"/>
            <a:ext cx="9003371" cy="2927010"/>
          </a:xfrm>
          <a:prstGeom prst="rect">
            <a:avLst/>
          </a:prstGeom>
          <a:noFill/>
        </p:spPr>
        <p:txBody>
          <a:bodyPr wrap="square" lIns="182935" tIns="91467" rIns="182935" bIns="91467" rtlCol="0">
            <a:spAutoFit/>
          </a:bodyPr>
          <a:lstStyle/>
          <a:p>
            <a:pPr>
              <a:lnSpc>
                <a:spcPct val="90000"/>
              </a:lnSpc>
            </a:pPr>
            <a:r>
              <a:rPr lang="en-US" sz="6600" b="1" dirty="0">
                <a:latin typeface="Helvetica" pitchFamily="2" charset="0"/>
              </a:rPr>
              <a:t>Proper Handling </a:t>
            </a:r>
            <a:br>
              <a:rPr lang="en-US" sz="6600" b="1" dirty="0">
                <a:latin typeface="Helvetica" pitchFamily="2" charset="0"/>
              </a:rPr>
            </a:br>
            <a:r>
              <a:rPr lang="en-US" sz="6600" b="1" dirty="0">
                <a:latin typeface="Helvetica" pitchFamily="2" charset="0"/>
              </a:rPr>
              <a:t>of Vaccines and Cooler Management</a:t>
            </a:r>
            <a:endParaRPr lang="en-US" sz="6600" b="1" i="0" dirty="0">
              <a:solidFill>
                <a:srgbClr val="242E37"/>
              </a:solidFill>
              <a:latin typeface="Helvetica" pitchFamily="2" charset="0"/>
              <a:cs typeface="Rawline Regular"/>
            </a:endParaRPr>
          </a:p>
        </p:txBody>
      </p:sp>
      <p:sp>
        <p:nvSpPr>
          <p:cNvPr id="14" name="TextBox 13">
            <a:extLst>
              <a:ext uri="{FF2B5EF4-FFF2-40B4-BE49-F238E27FC236}">
                <a16:creationId xmlns:a16="http://schemas.microsoft.com/office/drawing/2014/main" id="{8380C433-2CD4-8E4C-8E4F-DC7D2AFE8C92}"/>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2021 Intervet Inc., d/b/a Merck Animal Health, a subsidiary of Merck &amp; Co., Inc. All rights reserved.</a:t>
            </a:r>
          </a:p>
        </p:txBody>
      </p:sp>
      <p:pic>
        <p:nvPicPr>
          <p:cNvPr id="9" name="Picture 8">
            <a:extLst>
              <a:ext uri="{FF2B5EF4-FFF2-40B4-BE49-F238E27FC236}">
                <a16:creationId xmlns:a16="http://schemas.microsoft.com/office/drawing/2014/main" id="{AD85F5F6-06D5-FE40-9401-46C81B97A990}"/>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541262" y="591132"/>
            <a:ext cx="2914083" cy="1306637"/>
          </a:xfrm>
          <a:prstGeom prst="rect">
            <a:avLst/>
          </a:prstGeom>
        </p:spPr>
      </p:pic>
    </p:spTree>
    <p:extLst>
      <p:ext uri="{BB962C8B-B14F-4D97-AF65-F5344CB8AC3E}">
        <p14:creationId xmlns:p14="http://schemas.microsoft.com/office/powerpoint/2010/main" val="21767006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ext and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7647849" y="0"/>
            <a:ext cx="10640151" cy="10301293"/>
          </a:xfrm>
          <a:prstGeom prst="rect">
            <a:avLst/>
          </a:prstGeom>
          <a:solidFill>
            <a:schemeClr val="bg1">
              <a:lumMod val="85000"/>
            </a:schemeClr>
          </a:solidFill>
          <a:ln>
            <a:noFill/>
          </a:ln>
        </p:spPr>
        <p:txBody>
          <a:bodyPr anchor="t">
            <a:normAutofit/>
          </a:bodyPr>
          <a:lstStyle>
            <a:lvl1pPr marL="0" indent="0" algn="ctr">
              <a:buNone/>
              <a:defRPr sz="2400" b="0" i="0">
                <a:solidFill>
                  <a:schemeClr val="bg1"/>
                </a:solidFill>
                <a:latin typeface="Arial" charset="0"/>
                <a:ea typeface="Arial" charset="0"/>
                <a:cs typeface="Arial" charset="0"/>
              </a:defRPr>
            </a:lvl1pPr>
            <a:lvl2pPr marL="685966" indent="0">
              <a:buNone/>
              <a:defRPr sz="4200"/>
            </a:lvl2pPr>
            <a:lvl3pPr marL="1371931" indent="0">
              <a:buNone/>
              <a:defRPr sz="3600"/>
            </a:lvl3pPr>
            <a:lvl4pPr marL="2057898" indent="0">
              <a:buNone/>
              <a:defRPr sz="3000"/>
            </a:lvl4pPr>
            <a:lvl5pPr marL="2743862" indent="0">
              <a:buNone/>
              <a:defRPr sz="3000"/>
            </a:lvl5pPr>
            <a:lvl6pPr marL="3429828" indent="0">
              <a:buNone/>
              <a:defRPr sz="3000"/>
            </a:lvl6pPr>
            <a:lvl7pPr marL="4115793" indent="0">
              <a:buNone/>
              <a:defRPr sz="3000"/>
            </a:lvl7pPr>
            <a:lvl8pPr marL="4801759" indent="0">
              <a:buNone/>
              <a:defRPr sz="3000"/>
            </a:lvl8pPr>
            <a:lvl9pPr marL="5487726" indent="0">
              <a:buNone/>
              <a:defRPr sz="3000"/>
            </a:lvl9pPr>
          </a:lstStyle>
          <a:p>
            <a:endParaRPr lang="en-US" dirty="0"/>
          </a:p>
          <a:p>
            <a:r>
              <a:rPr lang="en-US" dirty="0"/>
              <a:t>Drag picture to placeholder or click icon to add</a:t>
            </a:r>
          </a:p>
        </p:txBody>
      </p:sp>
      <p:sp>
        <p:nvSpPr>
          <p:cNvPr id="12" name="Content Placeholder 2"/>
          <p:cNvSpPr>
            <a:spLocks noGrp="1"/>
          </p:cNvSpPr>
          <p:nvPr>
            <p:ph idx="1"/>
          </p:nvPr>
        </p:nvSpPr>
        <p:spPr>
          <a:xfrm>
            <a:off x="770463" y="3167695"/>
            <a:ext cx="6196252" cy="5882154"/>
          </a:xfrm>
        </p:spPr>
        <p:txBody>
          <a:bodyPr/>
          <a:lstStyle>
            <a:lvl1pPr>
              <a:defRPr>
                <a:solidFill>
                  <a:srgbClr val="242E37"/>
                </a:solidFill>
                <a:latin typeface="Helvetica" pitchFamily="2" charset="0"/>
              </a:defRPr>
            </a:lvl1pPr>
            <a:lvl2pPr>
              <a:defRPr>
                <a:solidFill>
                  <a:srgbClr val="242E37"/>
                </a:solidFill>
                <a:latin typeface="Helvetica" pitchFamily="2" charset="0"/>
              </a:defRPr>
            </a:lvl2pPr>
            <a:lvl3pPr>
              <a:defRPr>
                <a:solidFill>
                  <a:srgbClr val="242E37"/>
                </a:solidFill>
                <a:latin typeface="Helvetica" pitchFamily="2" charset="0"/>
              </a:defRPr>
            </a:lvl3pPr>
            <a:lvl4pPr>
              <a:defRPr>
                <a:solidFill>
                  <a:srgbClr val="242E37"/>
                </a:solidFill>
                <a:latin typeface="Helvetica" pitchFamily="2" charset="0"/>
              </a:defRPr>
            </a:lvl4pPr>
            <a:lvl5pPr>
              <a:defRPr>
                <a:solidFill>
                  <a:srgbClr val="242E37"/>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4"/>
          <p:cNvSpPr>
            <a:spLocks noGrp="1"/>
          </p:cNvSpPr>
          <p:nvPr>
            <p:ph type="title"/>
          </p:nvPr>
        </p:nvSpPr>
        <p:spPr>
          <a:xfrm>
            <a:off x="794652" y="1968216"/>
            <a:ext cx="6172064" cy="1204968"/>
          </a:xfrm>
          <a:prstGeom prst="rect">
            <a:avLst/>
          </a:prstGeom>
        </p:spPr>
        <p:txBody>
          <a:bodyPr vert="horz"/>
          <a:lstStyle>
            <a:lvl1pPr>
              <a:defRPr sz="5000" b="1" i="0">
                <a:solidFill>
                  <a:srgbClr val="242E37"/>
                </a:solidFill>
                <a:latin typeface="Helvetica" pitchFamily="2" charset="0"/>
                <a:cs typeface="Helvetica" pitchFamily="2" charset="0"/>
              </a:defRPr>
            </a:lvl1pPr>
          </a:lstStyle>
          <a:p>
            <a:r>
              <a:rPr lang="en-US" dirty="0"/>
              <a:t>Click to edit</a:t>
            </a:r>
          </a:p>
        </p:txBody>
      </p:sp>
    </p:spTree>
    <p:extLst>
      <p:ext uri="{BB962C8B-B14F-4D97-AF65-F5344CB8AC3E}">
        <p14:creationId xmlns:p14="http://schemas.microsoft.com/office/powerpoint/2010/main" val="40653832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3 Photos">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7671949" y="0"/>
            <a:ext cx="10616054" cy="5564055"/>
          </a:xfrm>
          <a:prstGeom prst="rect">
            <a:avLst/>
          </a:prstGeom>
          <a:solidFill>
            <a:schemeClr val="bg1">
              <a:lumMod val="85000"/>
            </a:schemeClr>
          </a:solidFill>
          <a:ln>
            <a:solidFill>
              <a:schemeClr val="bg1"/>
            </a:solidFill>
          </a:ln>
        </p:spPr>
        <p:txBody>
          <a:bodyPr anchor="t">
            <a:normAutofit/>
          </a:bodyPr>
          <a:lstStyle>
            <a:lvl1pPr marL="0" indent="0" algn="ctr">
              <a:buNone/>
              <a:defRPr sz="2400" b="0" i="0">
                <a:solidFill>
                  <a:schemeClr val="bg1"/>
                </a:solidFill>
                <a:latin typeface="Helvetica"/>
                <a:ea typeface="Arial" charset="0"/>
                <a:cs typeface="Helvetica"/>
              </a:defRPr>
            </a:lvl1pPr>
            <a:lvl2pPr marL="685966" indent="0">
              <a:buNone/>
              <a:defRPr sz="4200"/>
            </a:lvl2pPr>
            <a:lvl3pPr marL="1371931" indent="0">
              <a:buNone/>
              <a:defRPr sz="3600"/>
            </a:lvl3pPr>
            <a:lvl4pPr marL="2057898" indent="0">
              <a:buNone/>
              <a:defRPr sz="3000"/>
            </a:lvl4pPr>
            <a:lvl5pPr marL="2743862" indent="0">
              <a:buNone/>
              <a:defRPr sz="3000"/>
            </a:lvl5pPr>
            <a:lvl6pPr marL="3429828" indent="0">
              <a:buNone/>
              <a:defRPr sz="3000"/>
            </a:lvl6pPr>
            <a:lvl7pPr marL="4115793" indent="0">
              <a:buNone/>
              <a:defRPr sz="3000"/>
            </a:lvl7pPr>
            <a:lvl8pPr marL="4801759" indent="0">
              <a:buNone/>
              <a:defRPr sz="3000"/>
            </a:lvl8pPr>
            <a:lvl9pPr marL="5487726" indent="0">
              <a:buNone/>
              <a:defRPr sz="3000"/>
            </a:lvl9pPr>
          </a:lstStyle>
          <a:p>
            <a:endParaRPr lang="en-US" dirty="0"/>
          </a:p>
          <a:p>
            <a:r>
              <a:rPr lang="en-US" dirty="0"/>
              <a:t>Drag picture to placeholder or click icon to add</a:t>
            </a:r>
          </a:p>
        </p:txBody>
      </p:sp>
      <p:sp>
        <p:nvSpPr>
          <p:cNvPr id="7" name="Picture Placeholder 2"/>
          <p:cNvSpPr>
            <a:spLocks noGrp="1" noChangeAspect="1"/>
          </p:cNvSpPr>
          <p:nvPr>
            <p:ph type="pic" idx="14"/>
          </p:nvPr>
        </p:nvSpPr>
        <p:spPr>
          <a:xfrm>
            <a:off x="7671948" y="5564055"/>
            <a:ext cx="5403783" cy="4729162"/>
          </a:xfrm>
          <a:prstGeom prst="rect">
            <a:avLst/>
          </a:prstGeom>
          <a:solidFill>
            <a:schemeClr val="bg1">
              <a:lumMod val="85000"/>
            </a:schemeClr>
          </a:solidFill>
          <a:ln>
            <a:solidFill>
              <a:schemeClr val="bg1"/>
            </a:solidFill>
          </a:ln>
        </p:spPr>
        <p:txBody>
          <a:bodyPr anchor="t">
            <a:normAutofit/>
          </a:bodyPr>
          <a:lstStyle>
            <a:lvl1pPr marL="0" indent="0" algn="ctr">
              <a:buNone/>
              <a:defRPr sz="2400" b="0" i="0">
                <a:solidFill>
                  <a:schemeClr val="bg1"/>
                </a:solidFill>
                <a:latin typeface="Helvetica"/>
                <a:ea typeface="Arial" charset="0"/>
                <a:cs typeface="Helvetica"/>
              </a:defRPr>
            </a:lvl1pPr>
            <a:lvl2pPr marL="685966" indent="0">
              <a:buNone/>
              <a:defRPr sz="4200"/>
            </a:lvl2pPr>
            <a:lvl3pPr marL="1371931" indent="0">
              <a:buNone/>
              <a:defRPr sz="3600"/>
            </a:lvl3pPr>
            <a:lvl4pPr marL="2057898" indent="0">
              <a:buNone/>
              <a:defRPr sz="3000"/>
            </a:lvl4pPr>
            <a:lvl5pPr marL="2743862" indent="0">
              <a:buNone/>
              <a:defRPr sz="3000"/>
            </a:lvl5pPr>
            <a:lvl6pPr marL="3429828" indent="0">
              <a:buNone/>
              <a:defRPr sz="3000"/>
            </a:lvl6pPr>
            <a:lvl7pPr marL="4115793" indent="0">
              <a:buNone/>
              <a:defRPr sz="3000"/>
            </a:lvl7pPr>
            <a:lvl8pPr marL="4801759" indent="0">
              <a:buNone/>
              <a:defRPr sz="3000"/>
            </a:lvl8pPr>
            <a:lvl9pPr marL="5487726" indent="0">
              <a:buNone/>
              <a:defRPr sz="3000"/>
            </a:lvl9pPr>
          </a:lstStyle>
          <a:p>
            <a:endParaRPr lang="en-US" dirty="0"/>
          </a:p>
          <a:p>
            <a:r>
              <a:rPr lang="en-US" dirty="0"/>
              <a:t>Drag picture to placeholder or </a:t>
            </a:r>
            <a:br>
              <a:rPr lang="en-US" dirty="0"/>
            </a:br>
            <a:r>
              <a:rPr lang="en-US" dirty="0"/>
              <a:t>click icon to add</a:t>
            </a:r>
          </a:p>
        </p:txBody>
      </p:sp>
      <p:sp>
        <p:nvSpPr>
          <p:cNvPr id="9" name="Picture Placeholder 2"/>
          <p:cNvSpPr>
            <a:spLocks noGrp="1" noChangeAspect="1"/>
          </p:cNvSpPr>
          <p:nvPr>
            <p:ph type="pic" idx="15"/>
          </p:nvPr>
        </p:nvSpPr>
        <p:spPr>
          <a:xfrm>
            <a:off x="13051634" y="5564055"/>
            <a:ext cx="5236368" cy="4729162"/>
          </a:xfrm>
          <a:prstGeom prst="rect">
            <a:avLst/>
          </a:prstGeom>
          <a:solidFill>
            <a:schemeClr val="bg1">
              <a:lumMod val="85000"/>
            </a:schemeClr>
          </a:solidFill>
          <a:ln>
            <a:solidFill>
              <a:schemeClr val="bg1"/>
            </a:solidFill>
          </a:ln>
        </p:spPr>
        <p:txBody>
          <a:bodyPr anchor="t">
            <a:normAutofit/>
          </a:bodyPr>
          <a:lstStyle>
            <a:lvl1pPr marL="0" indent="0" algn="ctr">
              <a:buNone/>
              <a:defRPr sz="2400" b="0" i="0">
                <a:solidFill>
                  <a:schemeClr val="bg1"/>
                </a:solidFill>
                <a:latin typeface="Helvetica"/>
                <a:ea typeface="Arial" charset="0"/>
                <a:cs typeface="Helvetica"/>
              </a:defRPr>
            </a:lvl1pPr>
            <a:lvl2pPr marL="685966" indent="0">
              <a:buNone/>
              <a:defRPr sz="4200"/>
            </a:lvl2pPr>
            <a:lvl3pPr marL="1371931" indent="0">
              <a:buNone/>
              <a:defRPr sz="3600"/>
            </a:lvl3pPr>
            <a:lvl4pPr marL="2057898" indent="0">
              <a:buNone/>
              <a:defRPr sz="3000"/>
            </a:lvl4pPr>
            <a:lvl5pPr marL="2743862" indent="0">
              <a:buNone/>
              <a:defRPr sz="3000"/>
            </a:lvl5pPr>
            <a:lvl6pPr marL="3429828" indent="0">
              <a:buNone/>
              <a:defRPr sz="3000"/>
            </a:lvl6pPr>
            <a:lvl7pPr marL="4115793" indent="0">
              <a:buNone/>
              <a:defRPr sz="3000"/>
            </a:lvl7pPr>
            <a:lvl8pPr marL="4801759" indent="0">
              <a:buNone/>
              <a:defRPr sz="3000"/>
            </a:lvl8pPr>
            <a:lvl9pPr marL="5487726" indent="0">
              <a:buNone/>
              <a:defRPr sz="3000"/>
            </a:lvl9pPr>
          </a:lstStyle>
          <a:p>
            <a:endParaRPr lang="en-US" dirty="0"/>
          </a:p>
          <a:p>
            <a:r>
              <a:rPr lang="en-US" dirty="0"/>
              <a:t>Drag picture to placeholder or </a:t>
            </a:r>
            <a:br>
              <a:rPr lang="en-US" dirty="0"/>
            </a:br>
            <a:r>
              <a:rPr lang="en-US" dirty="0"/>
              <a:t>click icon to add</a:t>
            </a:r>
          </a:p>
        </p:txBody>
      </p:sp>
      <p:sp>
        <p:nvSpPr>
          <p:cNvPr id="16" name="Content Placeholder 2"/>
          <p:cNvSpPr>
            <a:spLocks noGrp="1"/>
          </p:cNvSpPr>
          <p:nvPr>
            <p:ph idx="1"/>
          </p:nvPr>
        </p:nvSpPr>
        <p:spPr>
          <a:xfrm>
            <a:off x="743569" y="3179965"/>
            <a:ext cx="6196252" cy="5785388"/>
          </a:xfrm>
        </p:spPr>
        <p:txBody>
          <a:bodyPr/>
          <a:lstStyle>
            <a:lvl1pPr>
              <a:defRPr>
                <a:solidFill>
                  <a:srgbClr val="242E37"/>
                </a:solidFill>
                <a:latin typeface="Helvetica" pitchFamily="2" charset="0"/>
              </a:defRPr>
            </a:lvl1pPr>
            <a:lvl2pPr>
              <a:defRPr>
                <a:solidFill>
                  <a:srgbClr val="242E37"/>
                </a:solidFill>
                <a:latin typeface="Helvetica" pitchFamily="2" charset="0"/>
              </a:defRPr>
            </a:lvl2pPr>
            <a:lvl3pPr>
              <a:defRPr>
                <a:solidFill>
                  <a:srgbClr val="242E37"/>
                </a:solidFill>
                <a:latin typeface="Helvetica" pitchFamily="2" charset="0"/>
              </a:defRPr>
            </a:lvl3pPr>
            <a:lvl4pPr>
              <a:defRPr>
                <a:solidFill>
                  <a:srgbClr val="242E37"/>
                </a:solidFill>
                <a:latin typeface="Helvetica" pitchFamily="2" charset="0"/>
              </a:defRPr>
            </a:lvl4pPr>
            <a:lvl5pPr>
              <a:defRPr>
                <a:solidFill>
                  <a:srgbClr val="242E37"/>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Title 4"/>
          <p:cNvSpPr>
            <a:spLocks noGrp="1"/>
          </p:cNvSpPr>
          <p:nvPr>
            <p:ph type="title"/>
          </p:nvPr>
        </p:nvSpPr>
        <p:spPr>
          <a:xfrm>
            <a:off x="767758" y="1981663"/>
            <a:ext cx="6172064" cy="1204968"/>
          </a:xfrm>
          <a:prstGeom prst="rect">
            <a:avLst/>
          </a:prstGeom>
        </p:spPr>
        <p:txBody>
          <a:bodyPr vert="horz"/>
          <a:lstStyle>
            <a:lvl1pPr>
              <a:defRPr sz="5000" b="1" i="0">
                <a:solidFill>
                  <a:srgbClr val="242E37"/>
                </a:solidFill>
                <a:latin typeface="Helvetica" pitchFamily="2" charset="0"/>
                <a:cs typeface="Helvetica" pitchFamily="2" charset="0"/>
              </a:defRPr>
            </a:lvl1pPr>
          </a:lstStyle>
          <a:p>
            <a:r>
              <a:rPr lang="en-US" dirty="0"/>
              <a:t>Click to edit</a:t>
            </a:r>
          </a:p>
        </p:txBody>
      </p:sp>
    </p:spTree>
    <p:extLst>
      <p:ext uri="{BB962C8B-B14F-4D97-AF65-F5344CB8AC3E}">
        <p14:creationId xmlns:p14="http://schemas.microsoft.com/office/powerpoint/2010/main" val="295817142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Full Screen Photo">
    <p:spTree>
      <p:nvGrpSpPr>
        <p:cNvPr id="1" name=""/>
        <p:cNvGrpSpPr/>
        <p:nvPr/>
      </p:nvGrpSpPr>
      <p:grpSpPr>
        <a:xfrm>
          <a:off x="0" y="0"/>
          <a:ext cx="0" cy="0"/>
          <a:chOff x="0" y="0"/>
          <a:chExt cx="0" cy="0"/>
        </a:xfrm>
      </p:grpSpPr>
      <p:sp>
        <p:nvSpPr>
          <p:cNvPr id="15" name="Picture Placeholder 2"/>
          <p:cNvSpPr>
            <a:spLocks noGrp="1" noChangeAspect="1"/>
          </p:cNvSpPr>
          <p:nvPr>
            <p:ph type="pic" idx="13"/>
          </p:nvPr>
        </p:nvSpPr>
        <p:spPr>
          <a:xfrm>
            <a:off x="1" y="0"/>
            <a:ext cx="18288000" cy="10301293"/>
          </a:xfrm>
          <a:prstGeom prst="rect">
            <a:avLst/>
          </a:prstGeom>
          <a:solidFill>
            <a:schemeClr val="bg1">
              <a:lumMod val="85000"/>
            </a:schemeClr>
          </a:solidFill>
          <a:ln>
            <a:noFill/>
          </a:ln>
        </p:spPr>
        <p:txBody>
          <a:bodyPr anchor="t">
            <a:normAutofit/>
          </a:bodyPr>
          <a:lstStyle>
            <a:lvl1pPr marL="0" indent="0" algn="ctr">
              <a:buNone/>
              <a:defRPr sz="2400" b="0" i="0">
                <a:solidFill>
                  <a:schemeClr val="bg1"/>
                </a:solidFill>
                <a:latin typeface="Arial" charset="0"/>
                <a:ea typeface="Arial" charset="0"/>
                <a:cs typeface="Arial" charset="0"/>
              </a:defRPr>
            </a:lvl1pPr>
            <a:lvl2pPr marL="685966" indent="0">
              <a:buNone/>
              <a:defRPr sz="4200"/>
            </a:lvl2pPr>
            <a:lvl3pPr marL="1371931" indent="0">
              <a:buNone/>
              <a:defRPr sz="3600"/>
            </a:lvl3pPr>
            <a:lvl4pPr marL="2057898" indent="0">
              <a:buNone/>
              <a:defRPr sz="3000"/>
            </a:lvl4pPr>
            <a:lvl5pPr marL="2743862" indent="0">
              <a:buNone/>
              <a:defRPr sz="3000"/>
            </a:lvl5pPr>
            <a:lvl6pPr marL="3429828" indent="0">
              <a:buNone/>
              <a:defRPr sz="3000"/>
            </a:lvl6pPr>
            <a:lvl7pPr marL="4115793" indent="0">
              <a:buNone/>
              <a:defRPr sz="3000"/>
            </a:lvl7pPr>
            <a:lvl8pPr marL="4801759" indent="0">
              <a:buNone/>
              <a:defRPr sz="3000"/>
            </a:lvl8pPr>
            <a:lvl9pPr marL="5487726" indent="0">
              <a:buNone/>
              <a:defRPr sz="3000"/>
            </a:lvl9pPr>
          </a:lstStyle>
          <a:p>
            <a:endParaRPr lang="en-US" dirty="0"/>
          </a:p>
          <a:p>
            <a:r>
              <a:rPr lang="en-US" dirty="0"/>
              <a:t>Drag picture to placeholder or click icon to add</a:t>
            </a:r>
          </a:p>
        </p:txBody>
      </p:sp>
    </p:spTree>
    <p:extLst>
      <p:ext uri="{BB962C8B-B14F-4D97-AF65-F5344CB8AC3E}">
        <p14:creationId xmlns:p14="http://schemas.microsoft.com/office/powerpoint/2010/main" val="115618380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hank You">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3FD1C5C-87DD-CC46-BA58-6C43ECA38EC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62"/>
            <a:ext cx="18288000" cy="10287000"/>
          </a:xfrm>
          <a:prstGeom prst="rect">
            <a:avLst/>
          </a:prstGeom>
        </p:spPr>
      </p:pic>
      <p:sp>
        <p:nvSpPr>
          <p:cNvPr id="17" name="TextBox 16">
            <a:extLst>
              <a:ext uri="{FF2B5EF4-FFF2-40B4-BE49-F238E27FC236}">
                <a16:creationId xmlns:a16="http://schemas.microsoft.com/office/drawing/2014/main" id="{7DAAC542-A2B5-C24A-86C2-3474A8FD6262}"/>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2020 Intervet Inc., d/b/a Merck Animal Health, a subsidiary of Merck &amp; Co., Inc. All rights reserved.</a:t>
            </a:r>
          </a:p>
        </p:txBody>
      </p:sp>
      <p:sp>
        <p:nvSpPr>
          <p:cNvPr id="10" name="TextBox 9">
            <a:extLst>
              <a:ext uri="{FF2B5EF4-FFF2-40B4-BE49-F238E27FC236}">
                <a16:creationId xmlns:a16="http://schemas.microsoft.com/office/drawing/2014/main" id="{D7C61F64-9C31-E94E-B402-725ADD6F1CE9}"/>
              </a:ext>
            </a:extLst>
          </p:cNvPr>
          <p:cNvSpPr txBox="1"/>
          <p:nvPr userDrawn="1"/>
        </p:nvSpPr>
        <p:spPr>
          <a:xfrm>
            <a:off x="693300" y="4115868"/>
            <a:ext cx="9003371" cy="2064787"/>
          </a:xfrm>
          <a:prstGeom prst="rect">
            <a:avLst/>
          </a:prstGeom>
          <a:noFill/>
        </p:spPr>
        <p:txBody>
          <a:bodyPr wrap="square" lIns="182935" tIns="91467" rIns="182935" bIns="91467" rtlCol="0">
            <a:spAutoFit/>
          </a:bodyPr>
          <a:lstStyle/>
          <a:p>
            <a:pPr>
              <a:lnSpc>
                <a:spcPct val="90000"/>
              </a:lnSpc>
            </a:pPr>
            <a:r>
              <a:rPr lang="en-US" sz="13500" b="1" i="0" dirty="0">
                <a:solidFill>
                  <a:srgbClr val="242E37"/>
                </a:solidFill>
                <a:latin typeface="Helvetica" pitchFamily="2" charset="0"/>
                <a:cs typeface="Rawline Regular"/>
              </a:rPr>
              <a:t>Thank You</a:t>
            </a:r>
          </a:p>
        </p:txBody>
      </p:sp>
      <p:sp>
        <p:nvSpPr>
          <p:cNvPr id="11" name="TextBox 10">
            <a:extLst>
              <a:ext uri="{FF2B5EF4-FFF2-40B4-BE49-F238E27FC236}">
                <a16:creationId xmlns:a16="http://schemas.microsoft.com/office/drawing/2014/main" id="{C23D4122-74F1-CA4E-93E5-CBE0EB1E87EA}"/>
              </a:ext>
            </a:extLst>
          </p:cNvPr>
          <p:cNvSpPr txBox="1"/>
          <p:nvPr userDrawn="1"/>
        </p:nvSpPr>
        <p:spPr>
          <a:xfrm>
            <a:off x="693300" y="5818325"/>
            <a:ext cx="8909296" cy="769496"/>
          </a:xfrm>
          <a:prstGeom prst="rect">
            <a:avLst/>
          </a:prstGeom>
          <a:noFill/>
        </p:spPr>
        <p:txBody>
          <a:bodyPr wrap="square" lIns="182935" tIns="91467" rIns="182935" bIns="91467" rtlCol="0">
            <a:spAutoFit/>
          </a:bodyPr>
          <a:lstStyle/>
          <a:p>
            <a:pPr>
              <a:lnSpc>
                <a:spcPct val="100000"/>
              </a:lnSpc>
            </a:pPr>
            <a:r>
              <a:rPr lang="en-US" sz="3800" b="0" i="0" dirty="0">
                <a:solidFill>
                  <a:srgbClr val="242E37"/>
                </a:solidFill>
                <a:latin typeface="Helvetica" pitchFamily="2" charset="0"/>
                <a:cs typeface="Clear Sans"/>
              </a:rPr>
              <a:t>Presenter Name Here</a:t>
            </a:r>
          </a:p>
        </p:txBody>
      </p:sp>
      <p:pic>
        <p:nvPicPr>
          <p:cNvPr id="14" name="Picture 13">
            <a:extLst>
              <a:ext uri="{FF2B5EF4-FFF2-40B4-BE49-F238E27FC236}">
                <a16:creationId xmlns:a16="http://schemas.microsoft.com/office/drawing/2014/main" id="{1489E843-14AC-6840-B8CF-00941D2C5FD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547" y="450690"/>
            <a:ext cx="3538311" cy="1329258"/>
          </a:xfrm>
          <a:prstGeom prst="rect">
            <a:avLst/>
          </a:prstGeom>
        </p:spPr>
      </p:pic>
      <p:pic>
        <p:nvPicPr>
          <p:cNvPr id="15" name="Picture 14">
            <a:extLst>
              <a:ext uri="{FF2B5EF4-FFF2-40B4-BE49-F238E27FC236}">
                <a16:creationId xmlns:a16="http://schemas.microsoft.com/office/drawing/2014/main" id="{E6E8BF85-CDC1-AF46-ACEF-5B9A47154C5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Tree>
    <p:extLst>
      <p:ext uri="{BB962C8B-B14F-4D97-AF65-F5344CB8AC3E}">
        <p14:creationId xmlns:p14="http://schemas.microsoft.com/office/powerpoint/2010/main" val="38371244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6198FB-BD90-014B-AC2A-31D172CD01D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62"/>
            <a:ext cx="18288000" cy="10287000"/>
          </a:xfrm>
          <a:prstGeom prst="rect">
            <a:avLst/>
          </a:prstGeom>
        </p:spPr>
      </p:pic>
      <p:sp>
        <p:nvSpPr>
          <p:cNvPr id="18" name="Date Placeholder 15"/>
          <p:cNvSpPr txBox="1">
            <a:spLocks/>
          </p:cNvSpPr>
          <p:nvPr userDrawn="1"/>
        </p:nvSpPr>
        <p:spPr>
          <a:xfrm>
            <a:off x="834572" y="9544050"/>
            <a:ext cx="916820" cy="547688"/>
          </a:xfrm>
          <a:prstGeom prst="rect">
            <a:avLst/>
          </a:prstGeom>
        </p:spPr>
        <p:txBody>
          <a:bodyPr vert="horz" lIns="91440" tIns="45720" rIns="91440" bIns="45720" rtlCol="0" anchor="ctr"/>
          <a:lstStyle>
            <a:defPPr>
              <a:defRPr lang="en-US"/>
            </a:defPPr>
            <a:lvl1pPr marL="0" algn="l" defTabSz="914674" rtl="0" eaLnBrk="1" latinLnBrk="0" hangingPunct="1">
              <a:defRPr sz="1800" kern="1200">
                <a:solidFill>
                  <a:srgbClr val="FFFFFF"/>
                </a:solidFill>
                <a:latin typeface="Helvetica Light"/>
                <a:ea typeface="+mn-ea"/>
                <a:cs typeface="Helvetica Light"/>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a:lstStyle>
          <a:p>
            <a:endParaRPr lang="en-US" dirty="0"/>
          </a:p>
        </p:txBody>
      </p:sp>
      <p:sp>
        <p:nvSpPr>
          <p:cNvPr id="19" name="TextBox 18"/>
          <p:cNvSpPr txBox="1"/>
          <p:nvPr userDrawn="1"/>
        </p:nvSpPr>
        <p:spPr>
          <a:xfrm>
            <a:off x="693300" y="4033688"/>
            <a:ext cx="9003371" cy="2017979"/>
          </a:xfrm>
          <a:prstGeom prst="rect">
            <a:avLst/>
          </a:prstGeom>
          <a:noFill/>
        </p:spPr>
        <p:txBody>
          <a:bodyPr wrap="square" lIns="182935" tIns="91467" rIns="182935" bIns="91467" rtlCol="0">
            <a:spAutoFit/>
          </a:bodyPr>
          <a:lstStyle/>
          <a:p>
            <a:pPr>
              <a:lnSpc>
                <a:spcPct val="90000"/>
              </a:lnSpc>
            </a:pPr>
            <a:r>
              <a:rPr lang="en-US" sz="6600" b="1" i="0" dirty="0">
                <a:solidFill>
                  <a:srgbClr val="242E37"/>
                </a:solidFill>
                <a:latin typeface="Helvetica" pitchFamily="2" charset="0"/>
                <a:cs typeface="Rawline Regular"/>
              </a:rPr>
              <a:t>Presentation Title</a:t>
            </a:r>
          </a:p>
          <a:p>
            <a:pPr>
              <a:lnSpc>
                <a:spcPct val="90000"/>
              </a:lnSpc>
            </a:pPr>
            <a:r>
              <a:rPr lang="en-US" sz="6600" b="1" i="0" dirty="0">
                <a:solidFill>
                  <a:srgbClr val="242E37"/>
                </a:solidFill>
                <a:latin typeface="Helvetica" pitchFamily="2" charset="0"/>
                <a:cs typeface="Rawline Regular"/>
              </a:rPr>
              <a:t>Goes Here</a:t>
            </a:r>
          </a:p>
        </p:txBody>
      </p:sp>
      <p:sp>
        <p:nvSpPr>
          <p:cNvPr id="20" name="TextBox 19"/>
          <p:cNvSpPr txBox="1"/>
          <p:nvPr userDrawn="1"/>
        </p:nvSpPr>
        <p:spPr>
          <a:xfrm>
            <a:off x="693300" y="5998886"/>
            <a:ext cx="8909296" cy="769496"/>
          </a:xfrm>
          <a:prstGeom prst="rect">
            <a:avLst/>
          </a:prstGeom>
          <a:noFill/>
        </p:spPr>
        <p:txBody>
          <a:bodyPr wrap="square" lIns="182935" tIns="91467" rIns="182935" bIns="91467" rtlCol="0">
            <a:spAutoFit/>
          </a:bodyPr>
          <a:lstStyle/>
          <a:p>
            <a:pPr>
              <a:lnSpc>
                <a:spcPct val="100000"/>
              </a:lnSpc>
            </a:pPr>
            <a:r>
              <a:rPr lang="en-US" sz="3800" b="0" i="0" dirty="0">
                <a:solidFill>
                  <a:srgbClr val="242E37"/>
                </a:solidFill>
                <a:latin typeface="Helvetica" pitchFamily="2" charset="0"/>
                <a:cs typeface="Clear Sans"/>
              </a:rPr>
              <a:t>Subtitle Goes Here</a:t>
            </a:r>
          </a:p>
        </p:txBody>
      </p:sp>
      <p:sp>
        <p:nvSpPr>
          <p:cNvPr id="12" name="TextBox 11">
            <a:extLst>
              <a:ext uri="{FF2B5EF4-FFF2-40B4-BE49-F238E27FC236}">
                <a16:creationId xmlns:a16="http://schemas.microsoft.com/office/drawing/2014/main" id="{EC09EA41-67CD-6044-A56E-AC1884DADA4B}"/>
              </a:ext>
            </a:extLst>
          </p:cNvPr>
          <p:cNvSpPr txBox="1"/>
          <p:nvPr userDrawn="1"/>
        </p:nvSpPr>
        <p:spPr>
          <a:xfrm>
            <a:off x="704451" y="8961630"/>
            <a:ext cx="8909296" cy="523275"/>
          </a:xfrm>
          <a:prstGeom prst="rect">
            <a:avLst/>
          </a:prstGeom>
          <a:noFill/>
        </p:spPr>
        <p:txBody>
          <a:bodyPr wrap="square" lIns="182935" tIns="91467" rIns="182935" bIns="91467" rtlCol="0">
            <a:spAutoFit/>
          </a:bodyPr>
          <a:lstStyle/>
          <a:p>
            <a:pPr>
              <a:lnSpc>
                <a:spcPct val="100000"/>
              </a:lnSpc>
            </a:pPr>
            <a:r>
              <a:rPr lang="en-US" sz="2200" b="0" i="0" dirty="0">
                <a:solidFill>
                  <a:srgbClr val="242E37"/>
                </a:solidFill>
                <a:latin typeface="Helvetica" pitchFamily="2" charset="0"/>
                <a:cs typeface="Clear Sans"/>
              </a:rPr>
              <a:t>Last Edited Date</a:t>
            </a:r>
          </a:p>
        </p:txBody>
      </p:sp>
      <p:sp>
        <p:nvSpPr>
          <p:cNvPr id="14" name="TextBox 13">
            <a:extLst>
              <a:ext uri="{FF2B5EF4-FFF2-40B4-BE49-F238E27FC236}">
                <a16:creationId xmlns:a16="http://schemas.microsoft.com/office/drawing/2014/main" id="{8380C433-2CD4-8E4C-8E4F-DC7D2AFE8C92}"/>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2020 Intervet Inc., d/b/a Merck Animal Health, a subsidiary of Merck &amp; Co., Inc. All rights reserved.</a:t>
            </a:r>
          </a:p>
        </p:txBody>
      </p:sp>
      <p:pic>
        <p:nvPicPr>
          <p:cNvPr id="13" name="Picture 12">
            <a:extLst>
              <a:ext uri="{FF2B5EF4-FFF2-40B4-BE49-F238E27FC236}">
                <a16:creationId xmlns:a16="http://schemas.microsoft.com/office/drawing/2014/main" id="{7DFCE1ED-724C-F04B-B0AB-3B7D666003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547" y="450690"/>
            <a:ext cx="3538311" cy="1329258"/>
          </a:xfrm>
          <a:prstGeom prst="rect">
            <a:avLst/>
          </a:prstGeom>
        </p:spPr>
      </p:pic>
      <p:pic>
        <p:nvPicPr>
          <p:cNvPr id="16" name="Picture 15">
            <a:extLst>
              <a:ext uri="{FF2B5EF4-FFF2-40B4-BE49-F238E27FC236}">
                <a16:creationId xmlns:a16="http://schemas.microsoft.com/office/drawing/2014/main" id="{B1A50B54-0E2A-B849-A048-AECB0314625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Tree>
    <p:extLst>
      <p:ext uri="{BB962C8B-B14F-4D97-AF65-F5344CB8AC3E}">
        <p14:creationId xmlns:p14="http://schemas.microsoft.com/office/powerpoint/2010/main" val="5427629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3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6198FB-BD90-014B-AC2A-31D172CD01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762"/>
            <a:ext cx="18288000" cy="10287000"/>
          </a:xfrm>
          <a:prstGeom prst="rect">
            <a:avLst/>
          </a:prstGeom>
        </p:spPr>
      </p:pic>
      <p:sp>
        <p:nvSpPr>
          <p:cNvPr id="18" name="Date Placeholder 15"/>
          <p:cNvSpPr txBox="1">
            <a:spLocks/>
          </p:cNvSpPr>
          <p:nvPr userDrawn="1"/>
        </p:nvSpPr>
        <p:spPr>
          <a:xfrm>
            <a:off x="834572" y="9544050"/>
            <a:ext cx="916820" cy="547688"/>
          </a:xfrm>
          <a:prstGeom prst="rect">
            <a:avLst/>
          </a:prstGeom>
        </p:spPr>
        <p:txBody>
          <a:bodyPr vert="horz" lIns="91440" tIns="45720" rIns="91440" bIns="45720" rtlCol="0" anchor="ctr"/>
          <a:lstStyle>
            <a:defPPr>
              <a:defRPr lang="en-US"/>
            </a:defPPr>
            <a:lvl1pPr marL="0" algn="l" defTabSz="914674" rtl="0" eaLnBrk="1" latinLnBrk="0" hangingPunct="1">
              <a:defRPr sz="1800" kern="1200">
                <a:solidFill>
                  <a:srgbClr val="FFFFFF"/>
                </a:solidFill>
                <a:latin typeface="Helvetica Light"/>
                <a:ea typeface="+mn-ea"/>
                <a:cs typeface="Helvetica Light"/>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a:lstStyle>
          <a:p>
            <a:endParaRPr lang="en-US" dirty="0"/>
          </a:p>
        </p:txBody>
      </p:sp>
      <p:pic>
        <p:nvPicPr>
          <p:cNvPr id="13" name="Picture 12">
            <a:extLst>
              <a:ext uri="{FF2B5EF4-FFF2-40B4-BE49-F238E27FC236}">
                <a16:creationId xmlns:a16="http://schemas.microsoft.com/office/drawing/2014/main" id="{7DFCE1ED-724C-F04B-B0AB-3B7D666003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547" y="450690"/>
            <a:ext cx="3538311" cy="1329258"/>
          </a:xfrm>
          <a:prstGeom prst="rect">
            <a:avLst/>
          </a:prstGeom>
        </p:spPr>
      </p:pic>
      <p:pic>
        <p:nvPicPr>
          <p:cNvPr id="10" name="Picture 9">
            <a:extLst>
              <a:ext uri="{FF2B5EF4-FFF2-40B4-BE49-F238E27FC236}">
                <a16:creationId xmlns:a16="http://schemas.microsoft.com/office/drawing/2014/main" id="{A6C5E048-2FDB-A94E-8FD7-79050FD4B73D}"/>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
        <p:nvSpPr>
          <p:cNvPr id="11" name="TextBox 10">
            <a:extLst>
              <a:ext uri="{FF2B5EF4-FFF2-40B4-BE49-F238E27FC236}">
                <a16:creationId xmlns:a16="http://schemas.microsoft.com/office/drawing/2014/main" id="{94CBA4DF-A7BD-2447-97D8-48E15454E9EE}"/>
              </a:ext>
            </a:extLst>
          </p:cNvPr>
          <p:cNvSpPr txBox="1"/>
          <p:nvPr userDrawn="1"/>
        </p:nvSpPr>
        <p:spPr>
          <a:xfrm>
            <a:off x="693300" y="4033688"/>
            <a:ext cx="9003371" cy="2017979"/>
          </a:xfrm>
          <a:prstGeom prst="rect">
            <a:avLst/>
          </a:prstGeom>
          <a:noFill/>
        </p:spPr>
        <p:txBody>
          <a:bodyPr wrap="square" lIns="182935" tIns="91467" rIns="182935" bIns="91467" rtlCol="0">
            <a:spAutoFit/>
          </a:bodyPr>
          <a:lstStyle/>
          <a:p>
            <a:pPr>
              <a:lnSpc>
                <a:spcPct val="90000"/>
              </a:lnSpc>
            </a:pPr>
            <a:r>
              <a:rPr lang="en-US" sz="6600" b="1" i="0" dirty="0">
                <a:solidFill>
                  <a:srgbClr val="242E37"/>
                </a:solidFill>
                <a:latin typeface="Helvetica" pitchFamily="2" charset="0"/>
                <a:cs typeface="Rawline Regular"/>
              </a:rPr>
              <a:t>Presentation Title</a:t>
            </a:r>
          </a:p>
          <a:p>
            <a:pPr>
              <a:lnSpc>
                <a:spcPct val="90000"/>
              </a:lnSpc>
            </a:pPr>
            <a:r>
              <a:rPr lang="en-US" sz="6600" b="1" i="0" dirty="0">
                <a:solidFill>
                  <a:srgbClr val="242E37"/>
                </a:solidFill>
                <a:latin typeface="Helvetica" pitchFamily="2" charset="0"/>
                <a:cs typeface="Rawline Regular"/>
              </a:rPr>
              <a:t>Goes Here</a:t>
            </a:r>
          </a:p>
        </p:txBody>
      </p:sp>
      <p:sp>
        <p:nvSpPr>
          <p:cNvPr id="15" name="TextBox 14">
            <a:extLst>
              <a:ext uri="{FF2B5EF4-FFF2-40B4-BE49-F238E27FC236}">
                <a16:creationId xmlns:a16="http://schemas.microsoft.com/office/drawing/2014/main" id="{5815563F-EF3B-B54F-A145-4679922F36E1}"/>
              </a:ext>
            </a:extLst>
          </p:cNvPr>
          <p:cNvSpPr txBox="1"/>
          <p:nvPr userDrawn="1"/>
        </p:nvSpPr>
        <p:spPr>
          <a:xfrm>
            <a:off x="693300" y="5998886"/>
            <a:ext cx="8909296" cy="769496"/>
          </a:xfrm>
          <a:prstGeom prst="rect">
            <a:avLst/>
          </a:prstGeom>
          <a:noFill/>
        </p:spPr>
        <p:txBody>
          <a:bodyPr wrap="square" lIns="182935" tIns="91467" rIns="182935" bIns="91467" rtlCol="0">
            <a:spAutoFit/>
          </a:bodyPr>
          <a:lstStyle/>
          <a:p>
            <a:pPr>
              <a:lnSpc>
                <a:spcPct val="100000"/>
              </a:lnSpc>
            </a:pPr>
            <a:r>
              <a:rPr lang="en-US" sz="3800" b="0" i="0" dirty="0">
                <a:solidFill>
                  <a:srgbClr val="242E37"/>
                </a:solidFill>
                <a:latin typeface="Helvetica" pitchFamily="2" charset="0"/>
                <a:cs typeface="Clear Sans"/>
              </a:rPr>
              <a:t>Subtitle Goes Here</a:t>
            </a:r>
          </a:p>
        </p:txBody>
      </p:sp>
      <p:sp>
        <p:nvSpPr>
          <p:cNvPr id="16" name="TextBox 15">
            <a:extLst>
              <a:ext uri="{FF2B5EF4-FFF2-40B4-BE49-F238E27FC236}">
                <a16:creationId xmlns:a16="http://schemas.microsoft.com/office/drawing/2014/main" id="{D8412984-7F9A-3B4B-96F4-BD2B285009BC}"/>
              </a:ext>
            </a:extLst>
          </p:cNvPr>
          <p:cNvSpPr txBox="1"/>
          <p:nvPr userDrawn="1"/>
        </p:nvSpPr>
        <p:spPr>
          <a:xfrm>
            <a:off x="704451" y="8961630"/>
            <a:ext cx="8909296" cy="523275"/>
          </a:xfrm>
          <a:prstGeom prst="rect">
            <a:avLst/>
          </a:prstGeom>
          <a:noFill/>
        </p:spPr>
        <p:txBody>
          <a:bodyPr wrap="square" lIns="182935" tIns="91467" rIns="182935" bIns="91467" rtlCol="0">
            <a:spAutoFit/>
          </a:bodyPr>
          <a:lstStyle/>
          <a:p>
            <a:pPr>
              <a:lnSpc>
                <a:spcPct val="100000"/>
              </a:lnSpc>
            </a:pPr>
            <a:r>
              <a:rPr lang="en-US" sz="2200" b="0" i="0" dirty="0">
                <a:solidFill>
                  <a:srgbClr val="242E37"/>
                </a:solidFill>
                <a:latin typeface="Helvetica" pitchFamily="2" charset="0"/>
                <a:cs typeface="Clear Sans"/>
              </a:rPr>
              <a:t>Last Edited Date</a:t>
            </a:r>
          </a:p>
        </p:txBody>
      </p:sp>
      <p:sp>
        <p:nvSpPr>
          <p:cNvPr id="17" name="TextBox 16">
            <a:extLst>
              <a:ext uri="{FF2B5EF4-FFF2-40B4-BE49-F238E27FC236}">
                <a16:creationId xmlns:a16="http://schemas.microsoft.com/office/drawing/2014/main" id="{402694C8-CAD5-464B-97DE-CCFEA90CEFF0}"/>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2020 Intervet Inc., d/b/a Merck Animal Health, a subsidiary of Merck &amp; Co., Inc. All rights reserved.</a:t>
            </a:r>
          </a:p>
        </p:txBody>
      </p:sp>
    </p:spTree>
    <p:extLst>
      <p:ext uri="{BB962C8B-B14F-4D97-AF65-F5344CB8AC3E}">
        <p14:creationId xmlns:p14="http://schemas.microsoft.com/office/powerpoint/2010/main" val="27551225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4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6198FB-BD90-014B-AC2A-31D172CD01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762"/>
            <a:ext cx="18288000" cy="10287000"/>
          </a:xfrm>
          <a:prstGeom prst="rect">
            <a:avLst/>
          </a:prstGeom>
        </p:spPr>
      </p:pic>
      <p:sp>
        <p:nvSpPr>
          <p:cNvPr id="18" name="Date Placeholder 15"/>
          <p:cNvSpPr txBox="1">
            <a:spLocks/>
          </p:cNvSpPr>
          <p:nvPr userDrawn="1"/>
        </p:nvSpPr>
        <p:spPr>
          <a:xfrm>
            <a:off x="834572" y="9544050"/>
            <a:ext cx="916820" cy="547688"/>
          </a:xfrm>
          <a:prstGeom prst="rect">
            <a:avLst/>
          </a:prstGeom>
        </p:spPr>
        <p:txBody>
          <a:bodyPr vert="horz" lIns="91440" tIns="45720" rIns="91440" bIns="45720" rtlCol="0" anchor="ctr"/>
          <a:lstStyle>
            <a:defPPr>
              <a:defRPr lang="en-US"/>
            </a:defPPr>
            <a:lvl1pPr marL="0" algn="l" defTabSz="914674" rtl="0" eaLnBrk="1" latinLnBrk="0" hangingPunct="1">
              <a:defRPr sz="1800" kern="1200">
                <a:solidFill>
                  <a:srgbClr val="FFFFFF"/>
                </a:solidFill>
                <a:latin typeface="Helvetica Light"/>
                <a:ea typeface="+mn-ea"/>
                <a:cs typeface="Helvetica Light"/>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a:lstStyle>
          <a:p>
            <a:endParaRPr lang="en-US" dirty="0"/>
          </a:p>
        </p:txBody>
      </p:sp>
      <p:pic>
        <p:nvPicPr>
          <p:cNvPr id="13" name="Picture 12">
            <a:extLst>
              <a:ext uri="{FF2B5EF4-FFF2-40B4-BE49-F238E27FC236}">
                <a16:creationId xmlns:a16="http://schemas.microsoft.com/office/drawing/2014/main" id="{7DFCE1ED-724C-F04B-B0AB-3B7D666003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547" y="450690"/>
            <a:ext cx="3538311" cy="1329258"/>
          </a:xfrm>
          <a:prstGeom prst="rect">
            <a:avLst/>
          </a:prstGeom>
        </p:spPr>
      </p:pic>
      <p:pic>
        <p:nvPicPr>
          <p:cNvPr id="9" name="Picture 8">
            <a:extLst>
              <a:ext uri="{FF2B5EF4-FFF2-40B4-BE49-F238E27FC236}">
                <a16:creationId xmlns:a16="http://schemas.microsoft.com/office/drawing/2014/main" id="{99730177-6FDC-6E41-81A7-DDF6D9BDDC82}"/>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
        <p:nvSpPr>
          <p:cNvPr id="10" name="TextBox 9">
            <a:extLst>
              <a:ext uri="{FF2B5EF4-FFF2-40B4-BE49-F238E27FC236}">
                <a16:creationId xmlns:a16="http://schemas.microsoft.com/office/drawing/2014/main" id="{DCB72F4D-4B07-AF4E-86FF-A18C2FD1DC61}"/>
              </a:ext>
            </a:extLst>
          </p:cNvPr>
          <p:cNvSpPr txBox="1"/>
          <p:nvPr userDrawn="1"/>
        </p:nvSpPr>
        <p:spPr>
          <a:xfrm>
            <a:off x="693300" y="4033688"/>
            <a:ext cx="9003371" cy="2017979"/>
          </a:xfrm>
          <a:prstGeom prst="rect">
            <a:avLst/>
          </a:prstGeom>
          <a:noFill/>
        </p:spPr>
        <p:txBody>
          <a:bodyPr wrap="square" lIns="182935" tIns="91467" rIns="182935" bIns="91467" rtlCol="0">
            <a:spAutoFit/>
          </a:bodyPr>
          <a:lstStyle/>
          <a:p>
            <a:pPr>
              <a:lnSpc>
                <a:spcPct val="90000"/>
              </a:lnSpc>
            </a:pPr>
            <a:r>
              <a:rPr lang="en-US" sz="6600" b="1" i="0" dirty="0">
                <a:solidFill>
                  <a:srgbClr val="242E37"/>
                </a:solidFill>
                <a:latin typeface="Helvetica" pitchFamily="2" charset="0"/>
                <a:cs typeface="Rawline Regular"/>
              </a:rPr>
              <a:t>Presentation Title</a:t>
            </a:r>
          </a:p>
          <a:p>
            <a:pPr>
              <a:lnSpc>
                <a:spcPct val="90000"/>
              </a:lnSpc>
            </a:pPr>
            <a:r>
              <a:rPr lang="en-US" sz="6600" b="1" i="0" dirty="0">
                <a:solidFill>
                  <a:srgbClr val="242E37"/>
                </a:solidFill>
                <a:latin typeface="Helvetica" pitchFamily="2" charset="0"/>
                <a:cs typeface="Rawline Regular"/>
              </a:rPr>
              <a:t>Goes Here</a:t>
            </a:r>
          </a:p>
        </p:txBody>
      </p:sp>
      <p:sp>
        <p:nvSpPr>
          <p:cNvPr id="11" name="TextBox 10">
            <a:extLst>
              <a:ext uri="{FF2B5EF4-FFF2-40B4-BE49-F238E27FC236}">
                <a16:creationId xmlns:a16="http://schemas.microsoft.com/office/drawing/2014/main" id="{C688F07B-08C1-924D-B987-15CB6A9ADD2A}"/>
              </a:ext>
            </a:extLst>
          </p:cNvPr>
          <p:cNvSpPr txBox="1"/>
          <p:nvPr userDrawn="1"/>
        </p:nvSpPr>
        <p:spPr>
          <a:xfrm>
            <a:off x="693300" y="5998886"/>
            <a:ext cx="8909296" cy="769496"/>
          </a:xfrm>
          <a:prstGeom prst="rect">
            <a:avLst/>
          </a:prstGeom>
          <a:noFill/>
        </p:spPr>
        <p:txBody>
          <a:bodyPr wrap="square" lIns="182935" tIns="91467" rIns="182935" bIns="91467" rtlCol="0">
            <a:spAutoFit/>
          </a:bodyPr>
          <a:lstStyle/>
          <a:p>
            <a:pPr>
              <a:lnSpc>
                <a:spcPct val="100000"/>
              </a:lnSpc>
            </a:pPr>
            <a:r>
              <a:rPr lang="en-US" sz="3800" b="0" i="0" dirty="0">
                <a:solidFill>
                  <a:srgbClr val="242E37"/>
                </a:solidFill>
                <a:latin typeface="Helvetica" pitchFamily="2" charset="0"/>
                <a:cs typeface="Clear Sans"/>
              </a:rPr>
              <a:t>Subtitle Goes Here</a:t>
            </a:r>
          </a:p>
        </p:txBody>
      </p:sp>
      <p:sp>
        <p:nvSpPr>
          <p:cNvPr id="15" name="TextBox 14">
            <a:extLst>
              <a:ext uri="{FF2B5EF4-FFF2-40B4-BE49-F238E27FC236}">
                <a16:creationId xmlns:a16="http://schemas.microsoft.com/office/drawing/2014/main" id="{81440E8A-9DE9-DB44-B589-AAD0DD5EC13F}"/>
              </a:ext>
            </a:extLst>
          </p:cNvPr>
          <p:cNvSpPr txBox="1"/>
          <p:nvPr userDrawn="1"/>
        </p:nvSpPr>
        <p:spPr>
          <a:xfrm>
            <a:off x="704451" y="8961630"/>
            <a:ext cx="8909296" cy="523275"/>
          </a:xfrm>
          <a:prstGeom prst="rect">
            <a:avLst/>
          </a:prstGeom>
          <a:noFill/>
        </p:spPr>
        <p:txBody>
          <a:bodyPr wrap="square" lIns="182935" tIns="91467" rIns="182935" bIns="91467" rtlCol="0">
            <a:spAutoFit/>
          </a:bodyPr>
          <a:lstStyle/>
          <a:p>
            <a:pPr>
              <a:lnSpc>
                <a:spcPct val="100000"/>
              </a:lnSpc>
            </a:pPr>
            <a:r>
              <a:rPr lang="en-US" sz="2200" b="0" i="0" dirty="0">
                <a:solidFill>
                  <a:srgbClr val="242E37"/>
                </a:solidFill>
                <a:latin typeface="Helvetica" pitchFamily="2" charset="0"/>
                <a:cs typeface="Clear Sans"/>
              </a:rPr>
              <a:t>Last Edited Date</a:t>
            </a:r>
          </a:p>
        </p:txBody>
      </p:sp>
      <p:sp>
        <p:nvSpPr>
          <p:cNvPr id="16" name="TextBox 15">
            <a:extLst>
              <a:ext uri="{FF2B5EF4-FFF2-40B4-BE49-F238E27FC236}">
                <a16:creationId xmlns:a16="http://schemas.microsoft.com/office/drawing/2014/main" id="{66805D2B-F475-1447-ADB2-A5F875A13393}"/>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2020 Intervet Inc., d/b/a Merck Animal Health, a subsidiary of Merck &amp; Co., Inc. All rights reserved.</a:t>
            </a:r>
          </a:p>
        </p:txBody>
      </p:sp>
    </p:spTree>
    <p:extLst>
      <p:ext uri="{BB962C8B-B14F-4D97-AF65-F5344CB8AC3E}">
        <p14:creationId xmlns:p14="http://schemas.microsoft.com/office/powerpoint/2010/main" val="28356207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5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6198FB-BD90-014B-AC2A-31D172CD01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762"/>
            <a:ext cx="18288000" cy="10287000"/>
          </a:xfrm>
          <a:prstGeom prst="rect">
            <a:avLst/>
          </a:prstGeom>
        </p:spPr>
      </p:pic>
      <p:sp>
        <p:nvSpPr>
          <p:cNvPr id="18" name="Date Placeholder 15"/>
          <p:cNvSpPr txBox="1">
            <a:spLocks/>
          </p:cNvSpPr>
          <p:nvPr userDrawn="1"/>
        </p:nvSpPr>
        <p:spPr>
          <a:xfrm>
            <a:off x="834572" y="9544050"/>
            <a:ext cx="916820" cy="547688"/>
          </a:xfrm>
          <a:prstGeom prst="rect">
            <a:avLst/>
          </a:prstGeom>
        </p:spPr>
        <p:txBody>
          <a:bodyPr vert="horz" lIns="91440" tIns="45720" rIns="91440" bIns="45720" rtlCol="0" anchor="ctr"/>
          <a:lstStyle>
            <a:defPPr>
              <a:defRPr lang="en-US"/>
            </a:defPPr>
            <a:lvl1pPr marL="0" algn="l" defTabSz="914674" rtl="0" eaLnBrk="1" latinLnBrk="0" hangingPunct="1">
              <a:defRPr sz="1800" kern="1200">
                <a:solidFill>
                  <a:srgbClr val="FFFFFF"/>
                </a:solidFill>
                <a:latin typeface="Helvetica Light"/>
                <a:ea typeface="+mn-ea"/>
                <a:cs typeface="Helvetica Light"/>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a:lstStyle>
          <a:p>
            <a:endParaRPr lang="en-US" dirty="0"/>
          </a:p>
        </p:txBody>
      </p:sp>
      <p:pic>
        <p:nvPicPr>
          <p:cNvPr id="13" name="Picture 12">
            <a:extLst>
              <a:ext uri="{FF2B5EF4-FFF2-40B4-BE49-F238E27FC236}">
                <a16:creationId xmlns:a16="http://schemas.microsoft.com/office/drawing/2014/main" id="{7DFCE1ED-724C-F04B-B0AB-3B7D666003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547" y="450690"/>
            <a:ext cx="3538311" cy="1329258"/>
          </a:xfrm>
          <a:prstGeom prst="rect">
            <a:avLst/>
          </a:prstGeom>
        </p:spPr>
      </p:pic>
      <p:pic>
        <p:nvPicPr>
          <p:cNvPr id="9" name="Picture 8">
            <a:extLst>
              <a:ext uri="{FF2B5EF4-FFF2-40B4-BE49-F238E27FC236}">
                <a16:creationId xmlns:a16="http://schemas.microsoft.com/office/drawing/2014/main" id="{6A17E6AA-7EAA-3145-9222-71A9397BABD4}"/>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
        <p:nvSpPr>
          <p:cNvPr id="10" name="TextBox 9">
            <a:extLst>
              <a:ext uri="{FF2B5EF4-FFF2-40B4-BE49-F238E27FC236}">
                <a16:creationId xmlns:a16="http://schemas.microsoft.com/office/drawing/2014/main" id="{F677267C-7477-BB49-9490-48219A661104}"/>
              </a:ext>
            </a:extLst>
          </p:cNvPr>
          <p:cNvSpPr txBox="1"/>
          <p:nvPr userDrawn="1"/>
        </p:nvSpPr>
        <p:spPr>
          <a:xfrm>
            <a:off x="693300" y="4033688"/>
            <a:ext cx="9003371" cy="2017979"/>
          </a:xfrm>
          <a:prstGeom prst="rect">
            <a:avLst/>
          </a:prstGeom>
          <a:noFill/>
        </p:spPr>
        <p:txBody>
          <a:bodyPr wrap="square" lIns="182935" tIns="91467" rIns="182935" bIns="91467" rtlCol="0">
            <a:spAutoFit/>
          </a:bodyPr>
          <a:lstStyle/>
          <a:p>
            <a:pPr>
              <a:lnSpc>
                <a:spcPct val="90000"/>
              </a:lnSpc>
            </a:pPr>
            <a:r>
              <a:rPr lang="en-US" sz="6600" b="1" i="0" dirty="0">
                <a:solidFill>
                  <a:srgbClr val="242E37"/>
                </a:solidFill>
                <a:latin typeface="Helvetica" pitchFamily="2" charset="0"/>
                <a:cs typeface="Rawline Regular"/>
              </a:rPr>
              <a:t>Presentation Title</a:t>
            </a:r>
          </a:p>
          <a:p>
            <a:pPr>
              <a:lnSpc>
                <a:spcPct val="90000"/>
              </a:lnSpc>
            </a:pPr>
            <a:r>
              <a:rPr lang="en-US" sz="6600" b="1" i="0" dirty="0">
                <a:solidFill>
                  <a:srgbClr val="242E37"/>
                </a:solidFill>
                <a:latin typeface="Helvetica" pitchFamily="2" charset="0"/>
                <a:cs typeface="Rawline Regular"/>
              </a:rPr>
              <a:t>Goes Here</a:t>
            </a:r>
          </a:p>
        </p:txBody>
      </p:sp>
      <p:sp>
        <p:nvSpPr>
          <p:cNvPr id="11" name="TextBox 10">
            <a:extLst>
              <a:ext uri="{FF2B5EF4-FFF2-40B4-BE49-F238E27FC236}">
                <a16:creationId xmlns:a16="http://schemas.microsoft.com/office/drawing/2014/main" id="{523D80DB-1FAC-1D45-9143-690491FAC94A}"/>
              </a:ext>
            </a:extLst>
          </p:cNvPr>
          <p:cNvSpPr txBox="1"/>
          <p:nvPr userDrawn="1"/>
        </p:nvSpPr>
        <p:spPr>
          <a:xfrm>
            <a:off x="693300" y="5998886"/>
            <a:ext cx="8909296" cy="769496"/>
          </a:xfrm>
          <a:prstGeom prst="rect">
            <a:avLst/>
          </a:prstGeom>
          <a:noFill/>
        </p:spPr>
        <p:txBody>
          <a:bodyPr wrap="square" lIns="182935" tIns="91467" rIns="182935" bIns="91467" rtlCol="0">
            <a:spAutoFit/>
          </a:bodyPr>
          <a:lstStyle/>
          <a:p>
            <a:pPr>
              <a:lnSpc>
                <a:spcPct val="100000"/>
              </a:lnSpc>
            </a:pPr>
            <a:r>
              <a:rPr lang="en-US" sz="3800" b="0" i="0" dirty="0">
                <a:solidFill>
                  <a:srgbClr val="242E37"/>
                </a:solidFill>
                <a:latin typeface="Helvetica" pitchFamily="2" charset="0"/>
                <a:cs typeface="Clear Sans"/>
              </a:rPr>
              <a:t>Subtitle Goes Here</a:t>
            </a:r>
          </a:p>
        </p:txBody>
      </p:sp>
      <p:sp>
        <p:nvSpPr>
          <p:cNvPr id="15" name="TextBox 14">
            <a:extLst>
              <a:ext uri="{FF2B5EF4-FFF2-40B4-BE49-F238E27FC236}">
                <a16:creationId xmlns:a16="http://schemas.microsoft.com/office/drawing/2014/main" id="{41159DF0-BFDC-2340-B0EA-E3CFECC68976}"/>
              </a:ext>
            </a:extLst>
          </p:cNvPr>
          <p:cNvSpPr txBox="1"/>
          <p:nvPr userDrawn="1"/>
        </p:nvSpPr>
        <p:spPr>
          <a:xfrm>
            <a:off x="704451" y="8961630"/>
            <a:ext cx="8909296" cy="523275"/>
          </a:xfrm>
          <a:prstGeom prst="rect">
            <a:avLst/>
          </a:prstGeom>
          <a:noFill/>
        </p:spPr>
        <p:txBody>
          <a:bodyPr wrap="square" lIns="182935" tIns="91467" rIns="182935" bIns="91467" rtlCol="0">
            <a:spAutoFit/>
          </a:bodyPr>
          <a:lstStyle/>
          <a:p>
            <a:pPr>
              <a:lnSpc>
                <a:spcPct val="100000"/>
              </a:lnSpc>
            </a:pPr>
            <a:r>
              <a:rPr lang="en-US" sz="2200" b="0" i="0" dirty="0">
                <a:solidFill>
                  <a:srgbClr val="242E37"/>
                </a:solidFill>
                <a:latin typeface="Helvetica" pitchFamily="2" charset="0"/>
                <a:cs typeface="Clear Sans"/>
              </a:rPr>
              <a:t>Last Edited Date</a:t>
            </a:r>
          </a:p>
        </p:txBody>
      </p:sp>
      <p:sp>
        <p:nvSpPr>
          <p:cNvPr id="16" name="TextBox 15">
            <a:extLst>
              <a:ext uri="{FF2B5EF4-FFF2-40B4-BE49-F238E27FC236}">
                <a16:creationId xmlns:a16="http://schemas.microsoft.com/office/drawing/2014/main" id="{C91AE4D7-7FB9-2B4E-A968-DA561CFC3523}"/>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2020 Intervet Inc., d/b/a Merck Animal Health, a subsidiary of Merck &amp; Co., Inc. All rights reserved.</a:t>
            </a:r>
          </a:p>
        </p:txBody>
      </p:sp>
    </p:spTree>
    <p:extLst>
      <p:ext uri="{BB962C8B-B14F-4D97-AF65-F5344CB8AC3E}">
        <p14:creationId xmlns:p14="http://schemas.microsoft.com/office/powerpoint/2010/main" val="19975181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6_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46198FB-BD90-014B-AC2A-31D172CD01D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0" y="4762"/>
            <a:ext cx="18288000" cy="10287000"/>
          </a:xfrm>
          <a:prstGeom prst="rect">
            <a:avLst/>
          </a:prstGeom>
        </p:spPr>
      </p:pic>
      <p:sp>
        <p:nvSpPr>
          <p:cNvPr id="18" name="Date Placeholder 15"/>
          <p:cNvSpPr txBox="1">
            <a:spLocks/>
          </p:cNvSpPr>
          <p:nvPr userDrawn="1"/>
        </p:nvSpPr>
        <p:spPr>
          <a:xfrm>
            <a:off x="834572" y="9544050"/>
            <a:ext cx="916820" cy="547688"/>
          </a:xfrm>
          <a:prstGeom prst="rect">
            <a:avLst/>
          </a:prstGeom>
        </p:spPr>
        <p:txBody>
          <a:bodyPr vert="horz" lIns="91440" tIns="45720" rIns="91440" bIns="45720" rtlCol="0" anchor="ctr"/>
          <a:lstStyle>
            <a:defPPr>
              <a:defRPr lang="en-US"/>
            </a:defPPr>
            <a:lvl1pPr marL="0" algn="l" defTabSz="914674" rtl="0" eaLnBrk="1" latinLnBrk="0" hangingPunct="1">
              <a:defRPr sz="1800" kern="1200">
                <a:solidFill>
                  <a:srgbClr val="FFFFFF"/>
                </a:solidFill>
                <a:latin typeface="Helvetica Light"/>
                <a:ea typeface="+mn-ea"/>
                <a:cs typeface="Helvetica Light"/>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a:lstStyle>
          <a:p>
            <a:endParaRPr lang="en-US" dirty="0"/>
          </a:p>
        </p:txBody>
      </p:sp>
      <p:pic>
        <p:nvPicPr>
          <p:cNvPr id="13" name="Picture 12">
            <a:extLst>
              <a:ext uri="{FF2B5EF4-FFF2-40B4-BE49-F238E27FC236}">
                <a16:creationId xmlns:a16="http://schemas.microsoft.com/office/drawing/2014/main" id="{7DFCE1ED-724C-F04B-B0AB-3B7D666003B9}"/>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547" y="450690"/>
            <a:ext cx="3538311" cy="1329258"/>
          </a:xfrm>
          <a:prstGeom prst="rect">
            <a:avLst/>
          </a:prstGeom>
        </p:spPr>
      </p:pic>
      <p:pic>
        <p:nvPicPr>
          <p:cNvPr id="3" name="Picture 2">
            <a:extLst>
              <a:ext uri="{FF2B5EF4-FFF2-40B4-BE49-F238E27FC236}">
                <a16:creationId xmlns:a16="http://schemas.microsoft.com/office/drawing/2014/main" id="{45D47242-4544-7542-8CB0-9B63B8118A49}"/>
              </a:ext>
            </a:extLst>
          </p:cNvPr>
          <p:cNvPicPr>
            <a:picLocks noChangeAspect="1"/>
          </p:cNvPicPr>
          <p:nvPr userDrawn="1"/>
        </p:nvPicPr>
        <p:blipFill>
          <a:blip r:embed="rId4"/>
          <a:stretch>
            <a:fillRect/>
          </a:stretch>
        </p:blipFill>
        <p:spPr>
          <a:xfrm>
            <a:off x="8495254" y="548096"/>
            <a:ext cx="9716772" cy="9716772"/>
          </a:xfrm>
          <a:prstGeom prst="rect">
            <a:avLst/>
          </a:prstGeom>
        </p:spPr>
      </p:pic>
      <p:pic>
        <p:nvPicPr>
          <p:cNvPr id="11" name="Picture 10">
            <a:extLst>
              <a:ext uri="{FF2B5EF4-FFF2-40B4-BE49-F238E27FC236}">
                <a16:creationId xmlns:a16="http://schemas.microsoft.com/office/drawing/2014/main" id="{D5FEB961-F851-D84A-9B94-04F89793FF6A}"/>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
        <p:nvSpPr>
          <p:cNvPr id="15" name="TextBox 14">
            <a:extLst>
              <a:ext uri="{FF2B5EF4-FFF2-40B4-BE49-F238E27FC236}">
                <a16:creationId xmlns:a16="http://schemas.microsoft.com/office/drawing/2014/main" id="{26C9BDBE-D18E-FB4A-9E5D-21506B98CC74}"/>
              </a:ext>
            </a:extLst>
          </p:cNvPr>
          <p:cNvSpPr txBox="1"/>
          <p:nvPr userDrawn="1"/>
        </p:nvSpPr>
        <p:spPr>
          <a:xfrm>
            <a:off x="693300" y="4033688"/>
            <a:ext cx="9003371" cy="2017979"/>
          </a:xfrm>
          <a:prstGeom prst="rect">
            <a:avLst/>
          </a:prstGeom>
          <a:noFill/>
        </p:spPr>
        <p:txBody>
          <a:bodyPr wrap="square" lIns="182935" tIns="91467" rIns="182935" bIns="91467" rtlCol="0">
            <a:spAutoFit/>
          </a:bodyPr>
          <a:lstStyle/>
          <a:p>
            <a:pPr>
              <a:lnSpc>
                <a:spcPct val="90000"/>
              </a:lnSpc>
            </a:pPr>
            <a:r>
              <a:rPr lang="en-US" sz="6600" b="1" i="0" dirty="0">
                <a:solidFill>
                  <a:srgbClr val="242E37"/>
                </a:solidFill>
                <a:latin typeface="Helvetica" pitchFamily="2" charset="0"/>
                <a:cs typeface="Rawline Regular"/>
              </a:rPr>
              <a:t>Presentation Title</a:t>
            </a:r>
          </a:p>
          <a:p>
            <a:pPr>
              <a:lnSpc>
                <a:spcPct val="90000"/>
              </a:lnSpc>
            </a:pPr>
            <a:r>
              <a:rPr lang="en-US" sz="6600" b="1" i="0" dirty="0">
                <a:solidFill>
                  <a:srgbClr val="242E37"/>
                </a:solidFill>
                <a:latin typeface="Helvetica" pitchFamily="2" charset="0"/>
                <a:cs typeface="Rawline Regular"/>
              </a:rPr>
              <a:t>Goes Here</a:t>
            </a:r>
          </a:p>
        </p:txBody>
      </p:sp>
      <p:sp>
        <p:nvSpPr>
          <p:cNvPr id="16" name="TextBox 15">
            <a:extLst>
              <a:ext uri="{FF2B5EF4-FFF2-40B4-BE49-F238E27FC236}">
                <a16:creationId xmlns:a16="http://schemas.microsoft.com/office/drawing/2014/main" id="{278F9362-D3F7-8646-9543-984A9E11F41B}"/>
              </a:ext>
            </a:extLst>
          </p:cNvPr>
          <p:cNvSpPr txBox="1"/>
          <p:nvPr userDrawn="1"/>
        </p:nvSpPr>
        <p:spPr>
          <a:xfrm>
            <a:off x="693300" y="5998886"/>
            <a:ext cx="8909296" cy="769496"/>
          </a:xfrm>
          <a:prstGeom prst="rect">
            <a:avLst/>
          </a:prstGeom>
          <a:noFill/>
        </p:spPr>
        <p:txBody>
          <a:bodyPr wrap="square" lIns="182935" tIns="91467" rIns="182935" bIns="91467" rtlCol="0">
            <a:spAutoFit/>
          </a:bodyPr>
          <a:lstStyle/>
          <a:p>
            <a:pPr>
              <a:lnSpc>
                <a:spcPct val="100000"/>
              </a:lnSpc>
            </a:pPr>
            <a:r>
              <a:rPr lang="en-US" sz="3800" b="0" i="0" dirty="0">
                <a:solidFill>
                  <a:srgbClr val="242E37"/>
                </a:solidFill>
                <a:latin typeface="Helvetica" pitchFamily="2" charset="0"/>
                <a:cs typeface="Clear Sans"/>
              </a:rPr>
              <a:t>Subtitle Goes Here</a:t>
            </a:r>
          </a:p>
        </p:txBody>
      </p:sp>
      <p:sp>
        <p:nvSpPr>
          <p:cNvPr id="17" name="TextBox 16">
            <a:extLst>
              <a:ext uri="{FF2B5EF4-FFF2-40B4-BE49-F238E27FC236}">
                <a16:creationId xmlns:a16="http://schemas.microsoft.com/office/drawing/2014/main" id="{F89E83F9-88CF-1B47-99DF-26E7B1DFAE37}"/>
              </a:ext>
            </a:extLst>
          </p:cNvPr>
          <p:cNvSpPr txBox="1"/>
          <p:nvPr userDrawn="1"/>
        </p:nvSpPr>
        <p:spPr>
          <a:xfrm>
            <a:off x="704451" y="8961630"/>
            <a:ext cx="8909296" cy="523275"/>
          </a:xfrm>
          <a:prstGeom prst="rect">
            <a:avLst/>
          </a:prstGeom>
          <a:noFill/>
        </p:spPr>
        <p:txBody>
          <a:bodyPr wrap="square" lIns="182935" tIns="91467" rIns="182935" bIns="91467" rtlCol="0">
            <a:spAutoFit/>
          </a:bodyPr>
          <a:lstStyle/>
          <a:p>
            <a:pPr>
              <a:lnSpc>
                <a:spcPct val="100000"/>
              </a:lnSpc>
            </a:pPr>
            <a:r>
              <a:rPr lang="en-US" sz="2200" b="0" i="0" dirty="0">
                <a:solidFill>
                  <a:srgbClr val="242E37"/>
                </a:solidFill>
                <a:latin typeface="Helvetica" pitchFamily="2" charset="0"/>
                <a:cs typeface="Clear Sans"/>
              </a:rPr>
              <a:t>Last Edited Date</a:t>
            </a:r>
          </a:p>
        </p:txBody>
      </p:sp>
      <p:sp>
        <p:nvSpPr>
          <p:cNvPr id="21" name="TextBox 20">
            <a:extLst>
              <a:ext uri="{FF2B5EF4-FFF2-40B4-BE49-F238E27FC236}">
                <a16:creationId xmlns:a16="http://schemas.microsoft.com/office/drawing/2014/main" id="{17C2C5A4-D0FC-754C-A59D-13C8937D2243}"/>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2020 Intervet Inc., d/b/a Merck Animal Health, a subsidiary of Merck &amp; Co., Inc. All rights reserved.</a:t>
            </a:r>
          </a:p>
        </p:txBody>
      </p:sp>
    </p:spTree>
    <p:extLst>
      <p:ext uri="{BB962C8B-B14F-4D97-AF65-F5344CB8AC3E}">
        <p14:creationId xmlns:p14="http://schemas.microsoft.com/office/powerpoint/2010/main" val="32764476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821546" y="3253177"/>
            <a:ext cx="16163694" cy="7043348"/>
          </a:xfrm>
        </p:spPr>
        <p:txBody>
          <a:bodyPr/>
          <a:lstStyle>
            <a:lvl1pPr>
              <a:defRPr>
                <a:solidFill>
                  <a:srgbClr val="242E37"/>
                </a:solidFill>
                <a:latin typeface="Helvetica" pitchFamily="2" charset="0"/>
                <a:cs typeface="Clear Sans"/>
              </a:defRPr>
            </a:lvl1pPr>
            <a:lvl2pPr>
              <a:defRPr>
                <a:solidFill>
                  <a:srgbClr val="242E37"/>
                </a:solidFill>
                <a:latin typeface="Helvetica" pitchFamily="2" charset="0"/>
                <a:cs typeface="Clear Sans"/>
              </a:defRPr>
            </a:lvl2pPr>
            <a:lvl3pPr>
              <a:defRPr>
                <a:solidFill>
                  <a:srgbClr val="242E37"/>
                </a:solidFill>
                <a:latin typeface="Helvetica" pitchFamily="2" charset="0"/>
                <a:cs typeface="Clear Sans"/>
              </a:defRPr>
            </a:lvl3pPr>
            <a:lvl4pPr>
              <a:defRPr>
                <a:solidFill>
                  <a:srgbClr val="242E37"/>
                </a:solidFill>
                <a:latin typeface="Helvetica" pitchFamily="2" charset="0"/>
                <a:cs typeface="Clear Sans"/>
              </a:defRPr>
            </a:lvl4pPr>
            <a:lvl5pPr>
              <a:defRPr>
                <a:solidFill>
                  <a:srgbClr val="242E37"/>
                </a:solidFill>
                <a:latin typeface="Helvetica" pitchFamily="2" charset="0"/>
                <a:cs typeface="Clear San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itle 4"/>
          <p:cNvSpPr>
            <a:spLocks noGrp="1"/>
          </p:cNvSpPr>
          <p:nvPr>
            <p:ph type="title"/>
          </p:nvPr>
        </p:nvSpPr>
        <p:spPr>
          <a:xfrm>
            <a:off x="821545" y="2048209"/>
            <a:ext cx="16163695" cy="1204968"/>
          </a:xfrm>
          <a:prstGeom prst="rect">
            <a:avLst/>
          </a:prstGeom>
        </p:spPr>
        <p:txBody>
          <a:bodyPr vert="horz"/>
          <a:lstStyle>
            <a:lvl1pPr>
              <a:defRPr sz="5000" b="1" i="0">
                <a:solidFill>
                  <a:srgbClr val="242E37"/>
                </a:solidFill>
                <a:latin typeface="Helvetica" pitchFamily="2" charset="0"/>
                <a:cs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33708959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794652" y="3253177"/>
            <a:ext cx="7853303" cy="7043348"/>
          </a:xfrm>
        </p:spPr>
        <p:txBody>
          <a:bodyPr/>
          <a:lstStyle>
            <a:lvl1pPr>
              <a:defRPr>
                <a:solidFill>
                  <a:srgbClr val="242E37"/>
                </a:solidFill>
                <a:latin typeface="Helvetica" pitchFamily="2" charset="0"/>
              </a:defRPr>
            </a:lvl1pPr>
            <a:lvl2pPr>
              <a:defRPr>
                <a:solidFill>
                  <a:srgbClr val="242E37"/>
                </a:solidFill>
                <a:latin typeface="Helvetica" pitchFamily="2" charset="0"/>
              </a:defRPr>
            </a:lvl2pPr>
            <a:lvl3pPr>
              <a:defRPr>
                <a:solidFill>
                  <a:srgbClr val="242E37"/>
                </a:solidFill>
                <a:latin typeface="Helvetica" pitchFamily="2" charset="0"/>
              </a:defRPr>
            </a:lvl3pPr>
            <a:lvl4pPr>
              <a:defRPr>
                <a:solidFill>
                  <a:srgbClr val="242E37"/>
                </a:solidFill>
                <a:latin typeface="Helvetica" pitchFamily="2" charset="0"/>
              </a:defRPr>
            </a:lvl4pPr>
            <a:lvl5pPr>
              <a:defRPr>
                <a:solidFill>
                  <a:srgbClr val="242E37"/>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0"/>
          </p:nvPr>
        </p:nvSpPr>
        <p:spPr>
          <a:xfrm>
            <a:off x="8647955" y="3253177"/>
            <a:ext cx="7853303" cy="7043348"/>
          </a:xfrm>
        </p:spPr>
        <p:txBody>
          <a:bodyPr/>
          <a:lstStyle>
            <a:lvl1pPr>
              <a:defRPr>
                <a:solidFill>
                  <a:srgbClr val="242E37"/>
                </a:solidFill>
                <a:latin typeface="Helvetica" pitchFamily="2" charset="0"/>
              </a:defRPr>
            </a:lvl1pPr>
            <a:lvl2pPr>
              <a:defRPr>
                <a:solidFill>
                  <a:srgbClr val="242E37"/>
                </a:solidFill>
                <a:latin typeface="Helvetica" pitchFamily="2" charset="0"/>
              </a:defRPr>
            </a:lvl2pPr>
            <a:lvl3pPr>
              <a:defRPr>
                <a:solidFill>
                  <a:srgbClr val="242E37"/>
                </a:solidFill>
                <a:latin typeface="Helvetica" pitchFamily="2" charset="0"/>
              </a:defRPr>
            </a:lvl3pPr>
            <a:lvl4pPr>
              <a:defRPr>
                <a:solidFill>
                  <a:srgbClr val="242E37"/>
                </a:solidFill>
                <a:latin typeface="Helvetica" pitchFamily="2" charset="0"/>
              </a:defRPr>
            </a:lvl4pPr>
            <a:lvl5pPr>
              <a:defRPr>
                <a:solidFill>
                  <a:srgbClr val="242E37"/>
                </a:solidFill>
                <a:latin typeface="Helvetica" pitchFamily="2"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Title 4"/>
          <p:cNvSpPr>
            <a:spLocks noGrp="1"/>
          </p:cNvSpPr>
          <p:nvPr>
            <p:ph type="title"/>
          </p:nvPr>
        </p:nvSpPr>
        <p:spPr>
          <a:xfrm>
            <a:off x="794651" y="2060305"/>
            <a:ext cx="16163695" cy="1204968"/>
          </a:xfrm>
          <a:prstGeom prst="rect">
            <a:avLst/>
          </a:prstGeom>
        </p:spPr>
        <p:txBody>
          <a:bodyPr vert="horz"/>
          <a:lstStyle>
            <a:lvl1pPr>
              <a:defRPr sz="5000" b="1" i="0">
                <a:solidFill>
                  <a:srgbClr val="242E37"/>
                </a:solidFill>
                <a:latin typeface="Helvetica" pitchFamily="2" charset="0"/>
                <a:cs typeface="Helvetica" pitchFamily="2" charset="0"/>
              </a:defRPr>
            </a:lvl1pPr>
          </a:lstStyle>
          <a:p>
            <a:r>
              <a:rPr lang="en-US" dirty="0"/>
              <a:t>Click to edit Master title style</a:t>
            </a:r>
          </a:p>
        </p:txBody>
      </p:sp>
    </p:spTree>
    <p:extLst>
      <p:ext uri="{BB962C8B-B14F-4D97-AF65-F5344CB8AC3E}">
        <p14:creationId xmlns:p14="http://schemas.microsoft.com/office/powerpoint/2010/main" val="4129311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B091A025-563E-8F41-BD95-711543947AD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0" y="4762"/>
            <a:ext cx="18288000" cy="10287000"/>
          </a:xfrm>
          <a:prstGeom prst="rect">
            <a:avLst/>
          </a:prstGeom>
        </p:spPr>
      </p:pic>
      <p:sp>
        <p:nvSpPr>
          <p:cNvPr id="17" name="Date Placeholder 15">
            <a:extLst>
              <a:ext uri="{FF2B5EF4-FFF2-40B4-BE49-F238E27FC236}">
                <a16:creationId xmlns:a16="http://schemas.microsoft.com/office/drawing/2014/main" id="{DF78DC19-38BB-D44A-B32A-717414F766D0}"/>
              </a:ext>
            </a:extLst>
          </p:cNvPr>
          <p:cNvSpPr txBox="1">
            <a:spLocks/>
          </p:cNvSpPr>
          <p:nvPr userDrawn="1"/>
        </p:nvSpPr>
        <p:spPr>
          <a:xfrm>
            <a:off x="834572" y="9544050"/>
            <a:ext cx="916820" cy="547688"/>
          </a:xfrm>
          <a:prstGeom prst="rect">
            <a:avLst/>
          </a:prstGeom>
        </p:spPr>
        <p:txBody>
          <a:bodyPr vert="horz" lIns="91440" tIns="45720" rIns="91440" bIns="45720" rtlCol="0" anchor="ctr"/>
          <a:lstStyle>
            <a:defPPr>
              <a:defRPr lang="en-US"/>
            </a:defPPr>
            <a:lvl1pPr marL="0" algn="l" defTabSz="914674" rtl="0" eaLnBrk="1" latinLnBrk="0" hangingPunct="1">
              <a:defRPr sz="1800" kern="1200">
                <a:solidFill>
                  <a:srgbClr val="FFFFFF"/>
                </a:solidFill>
                <a:latin typeface="Helvetica Light"/>
                <a:ea typeface="+mn-ea"/>
                <a:cs typeface="Helvetica Light"/>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a:lstStyle>
          <a:p>
            <a:endParaRPr lang="en-US" dirty="0"/>
          </a:p>
        </p:txBody>
      </p:sp>
      <p:sp>
        <p:nvSpPr>
          <p:cNvPr id="19" name="TextBox 18">
            <a:extLst>
              <a:ext uri="{FF2B5EF4-FFF2-40B4-BE49-F238E27FC236}">
                <a16:creationId xmlns:a16="http://schemas.microsoft.com/office/drawing/2014/main" id="{DCF01108-6411-DD43-8438-2F29B9B86619}"/>
              </a:ext>
            </a:extLst>
          </p:cNvPr>
          <p:cNvSpPr txBox="1"/>
          <p:nvPr userDrawn="1"/>
        </p:nvSpPr>
        <p:spPr>
          <a:xfrm>
            <a:off x="693300" y="3875317"/>
            <a:ext cx="15335594" cy="2962404"/>
          </a:xfrm>
          <a:prstGeom prst="rect">
            <a:avLst/>
          </a:prstGeom>
          <a:noFill/>
        </p:spPr>
        <p:txBody>
          <a:bodyPr wrap="square" lIns="182935" tIns="91467" rIns="182935" bIns="91467" rtlCol="0">
            <a:spAutoFit/>
          </a:bodyPr>
          <a:lstStyle/>
          <a:p>
            <a:pPr>
              <a:lnSpc>
                <a:spcPct val="90000"/>
              </a:lnSpc>
            </a:pPr>
            <a:r>
              <a:rPr lang="en-US" sz="10000" b="1" i="0" dirty="0">
                <a:solidFill>
                  <a:srgbClr val="242E37"/>
                </a:solidFill>
                <a:latin typeface="Helvetica" pitchFamily="2" charset="0"/>
                <a:cs typeface="Rawline Regular"/>
              </a:rPr>
              <a:t>Section Divider </a:t>
            </a:r>
            <a:br>
              <a:rPr lang="en-US" sz="10000" b="1" i="0" dirty="0">
                <a:solidFill>
                  <a:srgbClr val="242E37"/>
                </a:solidFill>
                <a:latin typeface="Helvetica" pitchFamily="2" charset="0"/>
                <a:cs typeface="Rawline Regular"/>
              </a:rPr>
            </a:br>
            <a:r>
              <a:rPr lang="en-US" sz="10000" b="1" i="0" dirty="0">
                <a:solidFill>
                  <a:srgbClr val="242E37"/>
                </a:solidFill>
                <a:latin typeface="Helvetica" pitchFamily="2" charset="0"/>
                <a:cs typeface="Rawline Regular"/>
              </a:rPr>
              <a:t>Slide Only</a:t>
            </a:r>
          </a:p>
        </p:txBody>
      </p:sp>
      <p:sp>
        <p:nvSpPr>
          <p:cNvPr id="20" name="TextBox 19">
            <a:extLst>
              <a:ext uri="{FF2B5EF4-FFF2-40B4-BE49-F238E27FC236}">
                <a16:creationId xmlns:a16="http://schemas.microsoft.com/office/drawing/2014/main" id="{CA284B56-AFEA-4040-9B4B-8A640BCDEDC0}"/>
              </a:ext>
            </a:extLst>
          </p:cNvPr>
          <p:cNvSpPr txBox="1"/>
          <p:nvPr userDrawn="1"/>
        </p:nvSpPr>
        <p:spPr>
          <a:xfrm>
            <a:off x="747088" y="6726721"/>
            <a:ext cx="8909296" cy="699542"/>
          </a:xfrm>
          <a:prstGeom prst="rect">
            <a:avLst/>
          </a:prstGeom>
          <a:noFill/>
        </p:spPr>
        <p:txBody>
          <a:bodyPr wrap="square" lIns="182935" tIns="91467" rIns="182935" bIns="91467" rtlCol="0">
            <a:noAutofit/>
          </a:bodyPr>
          <a:lstStyle/>
          <a:p>
            <a:pPr>
              <a:lnSpc>
                <a:spcPct val="100000"/>
              </a:lnSpc>
            </a:pPr>
            <a:r>
              <a:rPr lang="en-US" sz="3800" b="0" i="0" dirty="0">
                <a:solidFill>
                  <a:srgbClr val="242E37"/>
                </a:solidFill>
                <a:latin typeface="Helvetica" pitchFamily="2" charset="0"/>
                <a:cs typeface="Clear Sans"/>
              </a:rPr>
              <a:t>Subtitle Goes Here</a:t>
            </a:r>
          </a:p>
        </p:txBody>
      </p:sp>
      <p:sp>
        <p:nvSpPr>
          <p:cNvPr id="21" name="TextBox 20">
            <a:extLst>
              <a:ext uri="{FF2B5EF4-FFF2-40B4-BE49-F238E27FC236}">
                <a16:creationId xmlns:a16="http://schemas.microsoft.com/office/drawing/2014/main" id="{4B59B062-D0DF-524F-8DCD-134CAC3E24D9}"/>
              </a:ext>
            </a:extLst>
          </p:cNvPr>
          <p:cNvSpPr txBox="1"/>
          <p:nvPr userDrawn="1"/>
        </p:nvSpPr>
        <p:spPr>
          <a:xfrm>
            <a:off x="693300" y="9521632"/>
            <a:ext cx="9365100" cy="400164"/>
          </a:xfrm>
          <a:prstGeom prst="rect">
            <a:avLst/>
          </a:prstGeom>
          <a:noFill/>
        </p:spPr>
        <p:txBody>
          <a:bodyPr wrap="square" lIns="182935" tIns="91467" rIns="182935" bIns="91467" rtlCol="0">
            <a:spAutoFit/>
          </a:bodyPr>
          <a:lstStyle/>
          <a:p>
            <a:r>
              <a:rPr lang="en-US" sz="1400" kern="1200" dirty="0">
                <a:solidFill>
                  <a:srgbClr val="242E37"/>
                </a:solidFill>
                <a:effectLst/>
                <a:latin typeface="+mn-lt"/>
                <a:ea typeface="+mn-ea"/>
                <a:cs typeface="+mn-cs"/>
              </a:rPr>
              <a:t>Copyright © 2020 Intervet Inc., d/b/a Merck Animal Health, a subsidiary of Merck &amp; Co., Inc. All rights reserved.</a:t>
            </a:r>
          </a:p>
        </p:txBody>
      </p:sp>
      <p:pic>
        <p:nvPicPr>
          <p:cNvPr id="22" name="Picture 21">
            <a:extLst>
              <a:ext uri="{FF2B5EF4-FFF2-40B4-BE49-F238E27FC236}">
                <a16:creationId xmlns:a16="http://schemas.microsoft.com/office/drawing/2014/main" id="{D0517DE4-9A0D-FF43-86B2-AB16C252A0FB}"/>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a:off x="654547" y="450690"/>
            <a:ext cx="3538311" cy="1329258"/>
          </a:xfrm>
          <a:prstGeom prst="rect">
            <a:avLst/>
          </a:prstGeom>
        </p:spPr>
      </p:pic>
      <p:pic>
        <p:nvPicPr>
          <p:cNvPr id="23" name="Picture 22">
            <a:extLst>
              <a:ext uri="{FF2B5EF4-FFF2-40B4-BE49-F238E27FC236}">
                <a16:creationId xmlns:a16="http://schemas.microsoft.com/office/drawing/2014/main" id="{A37E6A44-8F8E-3E4D-B07A-F7605DAA614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Tree>
    <p:extLst>
      <p:ext uri="{BB962C8B-B14F-4D97-AF65-F5344CB8AC3E}">
        <p14:creationId xmlns:p14="http://schemas.microsoft.com/office/powerpoint/2010/main" val="386158969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3.png"/><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02FEE70-590F-1846-9DF6-BEEFC1ED98D6}"/>
              </a:ext>
            </a:extLst>
          </p:cNvPr>
          <p:cNvPicPr>
            <a:picLocks noChangeAspect="1"/>
          </p:cNvPicPr>
          <p:nvPr userDrawn="1"/>
        </p:nvPicPr>
        <p:blipFill>
          <a:blip r:embed="rId15" cstate="email">
            <a:extLst>
              <a:ext uri="{28A0092B-C50C-407E-A947-70E740481C1C}">
                <a14:useLocalDpi xmlns:a14="http://schemas.microsoft.com/office/drawing/2010/main"/>
              </a:ext>
            </a:extLst>
          </a:blip>
          <a:stretch>
            <a:fillRect/>
          </a:stretch>
        </p:blipFill>
        <p:spPr>
          <a:xfrm>
            <a:off x="0" y="4762"/>
            <a:ext cx="18288000" cy="10287000"/>
          </a:xfrm>
          <a:prstGeom prst="rect">
            <a:avLst/>
          </a:prstGeom>
        </p:spPr>
      </p:pic>
      <p:sp>
        <p:nvSpPr>
          <p:cNvPr id="3" name="Text Placeholder 2"/>
          <p:cNvSpPr>
            <a:spLocks noGrp="1"/>
          </p:cNvSpPr>
          <p:nvPr>
            <p:ph type="body" idx="1"/>
          </p:nvPr>
        </p:nvSpPr>
        <p:spPr>
          <a:xfrm>
            <a:off x="913810" y="2003289"/>
            <a:ext cx="16151150" cy="7016328"/>
          </a:xfrm>
          <a:prstGeom prst="rect">
            <a:avLst/>
          </a:prstGeom>
        </p:spPr>
        <p:txBody>
          <a:bodyPr vert="horz" lIns="182935" tIns="91467" rIns="182935" bIns="91467"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6" name="Picture 5">
            <a:extLst>
              <a:ext uri="{FF2B5EF4-FFF2-40B4-BE49-F238E27FC236}">
                <a16:creationId xmlns:a16="http://schemas.microsoft.com/office/drawing/2014/main" id="{3064EDA1-46C0-6347-8372-18DE62EA194A}"/>
              </a:ext>
            </a:extLst>
          </p:cNvPr>
          <p:cNvPicPr>
            <a:picLocks noChangeAspect="1"/>
          </p:cNvPicPr>
          <p:nvPr userDrawn="1"/>
        </p:nvPicPr>
        <p:blipFill>
          <a:blip r:embed="rId16" cstate="email">
            <a:extLst>
              <a:ext uri="{28A0092B-C50C-407E-A947-70E740481C1C}">
                <a14:useLocalDpi xmlns:a14="http://schemas.microsoft.com/office/drawing/2010/main"/>
              </a:ext>
            </a:extLst>
          </a:blip>
          <a:stretch>
            <a:fillRect/>
          </a:stretch>
        </p:blipFill>
        <p:spPr>
          <a:xfrm>
            <a:off x="654547" y="450690"/>
            <a:ext cx="3538311" cy="1329258"/>
          </a:xfrm>
          <a:prstGeom prst="rect">
            <a:avLst/>
          </a:prstGeom>
        </p:spPr>
      </p:pic>
      <p:pic>
        <p:nvPicPr>
          <p:cNvPr id="11" name="Picture 10">
            <a:extLst>
              <a:ext uri="{FF2B5EF4-FFF2-40B4-BE49-F238E27FC236}">
                <a16:creationId xmlns:a16="http://schemas.microsoft.com/office/drawing/2014/main" id="{9AB400AE-8D6F-CD4D-9891-45E8CAEA5097}"/>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6143294" y="9113746"/>
            <a:ext cx="1789545" cy="802409"/>
          </a:xfrm>
          <a:prstGeom prst="rect">
            <a:avLst/>
          </a:prstGeom>
        </p:spPr>
      </p:pic>
      <p:sp>
        <p:nvSpPr>
          <p:cNvPr id="2" name="MSIPCMContentMarking" descr="{&quot;HashCode&quot;:-1305367969,&quot;Placement&quot;:&quot;Header&quot;,&quot;Top&quot;:0.0,&quot;Left&quot;:0.0,&quot;SlideWidth&quot;:1440,&quot;SlideHeight&quot;:810}">
            <a:extLst>
              <a:ext uri="{FF2B5EF4-FFF2-40B4-BE49-F238E27FC236}">
                <a16:creationId xmlns:a16="http://schemas.microsoft.com/office/drawing/2014/main" id="{B881050B-DD90-439E-BDB2-52BF04248E54}"/>
              </a:ext>
            </a:extLst>
          </p:cNvPr>
          <p:cNvSpPr txBox="1"/>
          <p:nvPr userDrawn="1"/>
        </p:nvSpPr>
        <p:spPr>
          <a:xfrm>
            <a:off x="0" y="0"/>
            <a:ext cx="679063" cy="296525"/>
          </a:xfrm>
          <a:prstGeom prst="rect">
            <a:avLst/>
          </a:prstGeom>
          <a:noFill/>
        </p:spPr>
        <p:txBody>
          <a:bodyPr vert="horz" wrap="square" lIns="0" tIns="0" rIns="0" bIns="0" rtlCol="0" anchor="ctr" anchorCtr="1">
            <a:spAutoFit/>
          </a:bodyPr>
          <a:lstStyle/>
          <a:p>
            <a:pPr algn="l">
              <a:spcBef>
                <a:spcPts val="0"/>
              </a:spcBef>
              <a:spcAft>
                <a:spcPts val="0"/>
              </a:spcAft>
            </a:pPr>
            <a:r>
              <a:rPr lang="en-US" sz="1200">
                <a:solidFill>
                  <a:srgbClr val="03C03C"/>
                </a:solidFill>
                <a:latin typeface="Calibri" panose="020F0502020204030204" pitchFamily="34" charset="0"/>
              </a:rPr>
              <a:t>Public</a:t>
            </a:r>
          </a:p>
        </p:txBody>
      </p:sp>
    </p:spTree>
    <p:extLst>
      <p:ext uri="{BB962C8B-B14F-4D97-AF65-F5344CB8AC3E}">
        <p14:creationId xmlns:p14="http://schemas.microsoft.com/office/powerpoint/2010/main" val="2113187362"/>
      </p:ext>
    </p:extLst>
  </p:cSld>
  <p:clrMap bg1="lt1" tx1="dk1" bg2="lt2" tx2="dk2" accent1="accent1" accent2="accent2" accent3="accent3" accent4="accent4" accent5="accent5" accent6="accent6" hlink="hlink" folHlink="folHlink"/>
  <p:sldLayoutIdLst>
    <p:sldLayoutId id="2147483667" r:id="rId1"/>
    <p:sldLayoutId id="2147483680" r:id="rId2"/>
    <p:sldLayoutId id="2147483681" r:id="rId3"/>
    <p:sldLayoutId id="2147483682" r:id="rId4"/>
    <p:sldLayoutId id="2147483683" r:id="rId5"/>
    <p:sldLayoutId id="2147483684" r:id="rId6"/>
    <p:sldLayoutId id="2147483662" r:id="rId7"/>
    <p:sldLayoutId id="2147483670" r:id="rId8"/>
    <p:sldLayoutId id="2147483679" r:id="rId9"/>
    <p:sldLayoutId id="2147483675" r:id="rId10"/>
    <p:sldLayoutId id="2147483676" r:id="rId11"/>
    <p:sldLayoutId id="2147483677" r:id="rId12"/>
    <p:sldLayoutId id="2147483678" r:id="rId13"/>
  </p:sldLayoutIdLst>
  <p:hf hdr="0" ftr="0"/>
  <p:txStyles>
    <p:titleStyle>
      <a:lvl1pPr algn="l" defTabSz="914674" rtl="0" eaLnBrk="1" latinLnBrk="0" hangingPunct="1">
        <a:spcBef>
          <a:spcPct val="0"/>
        </a:spcBef>
        <a:buNone/>
        <a:defRPr sz="4800" b="1" kern="1200">
          <a:solidFill>
            <a:srgbClr val="2F5C47"/>
          </a:solidFill>
          <a:latin typeface="Clear Sans bold"/>
          <a:ea typeface="+mj-ea"/>
          <a:cs typeface="Clear Sans bold"/>
        </a:defRPr>
      </a:lvl1pPr>
    </p:titleStyle>
    <p:body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panose="020B0503030202020304" pitchFamily="34" charset="0"/>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panose="020B0503030202020304" pitchFamily="34" charset="0"/>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panose="020B0503030202020304" pitchFamily="34" charset="0"/>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panose="020B0503030202020304" pitchFamily="34" charset="0"/>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panose="020B0503030202020304" pitchFamily="34" charset="0"/>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p:bodyStyle>
    <p:otherStyle>
      <a:defPPr>
        <a:defRPr lang="en-US"/>
      </a:defPPr>
      <a:lvl1pPr marL="0" algn="l" defTabSz="914674" rtl="0" eaLnBrk="1" latinLnBrk="0" hangingPunct="1">
        <a:defRPr sz="3600" kern="1200">
          <a:solidFill>
            <a:schemeClr val="tx1"/>
          </a:solidFill>
          <a:latin typeface="+mn-lt"/>
          <a:ea typeface="+mn-ea"/>
          <a:cs typeface="+mn-cs"/>
        </a:defRPr>
      </a:lvl1pPr>
      <a:lvl2pPr marL="914674" algn="l" defTabSz="914674" rtl="0" eaLnBrk="1" latinLnBrk="0" hangingPunct="1">
        <a:defRPr sz="3600" kern="1200">
          <a:solidFill>
            <a:schemeClr val="tx1"/>
          </a:solidFill>
          <a:latin typeface="+mn-lt"/>
          <a:ea typeface="+mn-ea"/>
          <a:cs typeface="+mn-cs"/>
        </a:defRPr>
      </a:lvl2pPr>
      <a:lvl3pPr marL="1829349" algn="l" defTabSz="914674" rtl="0" eaLnBrk="1" latinLnBrk="0" hangingPunct="1">
        <a:defRPr sz="3600" kern="1200">
          <a:solidFill>
            <a:schemeClr val="tx1"/>
          </a:solidFill>
          <a:latin typeface="+mn-lt"/>
          <a:ea typeface="+mn-ea"/>
          <a:cs typeface="+mn-cs"/>
        </a:defRPr>
      </a:lvl3pPr>
      <a:lvl4pPr marL="2744023" algn="l" defTabSz="914674" rtl="0" eaLnBrk="1" latinLnBrk="0" hangingPunct="1">
        <a:defRPr sz="3600" kern="1200">
          <a:solidFill>
            <a:schemeClr val="tx1"/>
          </a:solidFill>
          <a:latin typeface="+mn-lt"/>
          <a:ea typeface="+mn-ea"/>
          <a:cs typeface="+mn-cs"/>
        </a:defRPr>
      </a:lvl4pPr>
      <a:lvl5pPr marL="3658697" algn="l" defTabSz="914674" rtl="0" eaLnBrk="1" latinLnBrk="0" hangingPunct="1">
        <a:defRPr sz="3600" kern="1200">
          <a:solidFill>
            <a:schemeClr val="tx1"/>
          </a:solidFill>
          <a:latin typeface="+mn-lt"/>
          <a:ea typeface="+mn-ea"/>
          <a:cs typeface="+mn-cs"/>
        </a:defRPr>
      </a:lvl5pPr>
      <a:lvl6pPr marL="4573372" algn="l" defTabSz="914674" rtl="0" eaLnBrk="1" latinLnBrk="0" hangingPunct="1">
        <a:defRPr sz="3600" kern="1200">
          <a:solidFill>
            <a:schemeClr val="tx1"/>
          </a:solidFill>
          <a:latin typeface="+mn-lt"/>
          <a:ea typeface="+mn-ea"/>
          <a:cs typeface="+mn-cs"/>
        </a:defRPr>
      </a:lvl6pPr>
      <a:lvl7pPr marL="5488046" algn="l" defTabSz="914674" rtl="0" eaLnBrk="1" latinLnBrk="0" hangingPunct="1">
        <a:defRPr sz="3600" kern="1200">
          <a:solidFill>
            <a:schemeClr val="tx1"/>
          </a:solidFill>
          <a:latin typeface="+mn-lt"/>
          <a:ea typeface="+mn-ea"/>
          <a:cs typeface="+mn-cs"/>
        </a:defRPr>
      </a:lvl7pPr>
      <a:lvl8pPr marL="6402720" algn="l" defTabSz="914674" rtl="0" eaLnBrk="1" latinLnBrk="0" hangingPunct="1">
        <a:defRPr sz="3600" kern="1200">
          <a:solidFill>
            <a:schemeClr val="tx1"/>
          </a:solidFill>
          <a:latin typeface="+mn-lt"/>
          <a:ea typeface="+mn-ea"/>
          <a:cs typeface="+mn-cs"/>
        </a:defRPr>
      </a:lvl8pPr>
      <a:lvl9pPr marL="7317395" algn="l" defTabSz="914674" rtl="0" eaLnBrk="1" latinLnBrk="0" hangingPunct="1">
        <a:defRPr sz="3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3.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27.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3.png"/><Relationship Id="rId5" Type="http://schemas.openxmlformats.org/officeDocument/2006/relationships/image" Target="../media/image28.pn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3.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mailto:retailteam@merck.com" TargetMode="External"/><Relationship Id="rId5" Type="http://schemas.openxmlformats.org/officeDocument/2006/relationships/hyperlink" Target="http://www.partnertraining365.com/" TargetMode="External"/><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3.png"/><Relationship Id="rId4" Type="http://schemas.openxmlformats.org/officeDocument/2006/relationships/notesSlide" Target="../notesSlides/notesSlide13.xml"/></Relationships>
</file>

<file path=ppt/slides/_rels/slide2.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16.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3.png"/><Relationship Id="rId5" Type="http://schemas.openxmlformats.org/officeDocument/2006/relationships/image" Target="../media/image17.jpe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7.xml"/><Relationship Id="rId7" Type="http://schemas.openxmlformats.org/officeDocument/2006/relationships/image" Target="../media/image20.jp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9.jpg"/><Relationship Id="rId5" Type="http://schemas.openxmlformats.org/officeDocument/2006/relationships/image" Target="../media/image18.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3.png"/><Relationship Id="rId5" Type="http://schemas.openxmlformats.org/officeDocument/2006/relationships/image" Target="../media/image21.jpe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6.m4a"/><Relationship Id="rId1" Type="http://schemas.microsoft.com/office/2007/relationships/media" Target="../media/media6.m4a"/><Relationship Id="rId5" Type="http://schemas.openxmlformats.org/officeDocument/2006/relationships/image" Target="../media/image13.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3.png"/><Relationship Id="rId5" Type="http://schemas.openxmlformats.org/officeDocument/2006/relationships/image" Target="../media/image22.jpe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3.png"/><Relationship Id="rId5" Type="http://schemas.openxmlformats.org/officeDocument/2006/relationships/image" Target="../media/image23.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3.png"/><Relationship Id="rId5" Type="http://schemas.openxmlformats.org/officeDocument/2006/relationships/image" Target="../media/image24.jpe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udio 1">
            <a:hlinkClick r:id="" action="ppaction://media"/>
            <a:extLst>
              <a:ext uri="{FF2B5EF4-FFF2-40B4-BE49-F238E27FC236}">
                <a16:creationId xmlns:a16="http://schemas.microsoft.com/office/drawing/2014/main" id="{CE471232-F3D9-4E0E-8BFF-2845C8F7155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4433656"/>
      </p:ext>
    </p:extLst>
  </p:cSld>
  <p:clrMapOvr>
    <a:masterClrMapping/>
  </p:clrMapOvr>
  <mc:AlternateContent xmlns:mc="http://schemas.openxmlformats.org/markup-compatibility/2006">
    <mc:Choice xmlns:p14="http://schemas.microsoft.com/office/powerpoint/2010/main" Requires="p14">
      <p:transition spd="slow" p14:dur="2000" advTm="23667"/>
    </mc:Choice>
    <mc:Fallback>
      <p:transition spd="slow" advTm="236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39325E-8D58-8B47-A81B-951908C76277}"/>
              </a:ext>
            </a:extLst>
          </p:cNvPr>
          <p:cNvSpPr>
            <a:spLocks noGrp="1"/>
          </p:cNvSpPr>
          <p:nvPr>
            <p:ph idx="1"/>
          </p:nvPr>
        </p:nvSpPr>
        <p:spPr>
          <a:xfrm>
            <a:off x="821546" y="3253177"/>
            <a:ext cx="7600559" cy="7043348"/>
          </a:xfrm>
        </p:spPr>
        <p:txBody>
          <a:bodyPr/>
          <a:lstStyle/>
          <a:p>
            <a:r>
              <a:rPr lang="en-US" dirty="0"/>
              <a:t>Obtain proper maintenance information from cooler manufacturer</a:t>
            </a:r>
          </a:p>
          <a:p>
            <a:r>
              <a:rPr lang="en-US" dirty="0"/>
              <a:t>Best practices</a:t>
            </a:r>
          </a:p>
          <a:p>
            <a:pPr lvl="1"/>
            <a:r>
              <a:rPr lang="en-US" dirty="0"/>
              <a:t>Keep clean inside &amp; out</a:t>
            </a:r>
          </a:p>
          <a:p>
            <a:pPr lvl="1"/>
            <a:r>
              <a:rPr lang="en-US" dirty="0"/>
              <a:t>Leave enough room between cooler and wall for proper ventilation </a:t>
            </a:r>
          </a:p>
          <a:p>
            <a:pPr lvl="1"/>
            <a:r>
              <a:rPr lang="en-US" dirty="0"/>
              <a:t>Electricity source</a:t>
            </a:r>
          </a:p>
          <a:p>
            <a:r>
              <a:rPr lang="en-US" dirty="0"/>
              <a:t>Only keep vaccines in the cooler </a:t>
            </a:r>
          </a:p>
          <a:p>
            <a:r>
              <a:rPr lang="en-US" dirty="0"/>
              <a:t>If possible, include a monitoring system in cooler</a:t>
            </a:r>
          </a:p>
          <a:p>
            <a:pPr lvl="1"/>
            <a:endParaRPr lang="en-US" dirty="0"/>
          </a:p>
        </p:txBody>
      </p:sp>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821545" y="2048209"/>
            <a:ext cx="16163695" cy="919580"/>
          </a:xfrm>
        </p:spPr>
        <p:txBody>
          <a:bodyPr/>
          <a:lstStyle/>
          <a:p>
            <a:r>
              <a:rPr lang="en-US" dirty="0"/>
              <a:t>Cooler Maintenance </a:t>
            </a:r>
          </a:p>
        </p:txBody>
      </p:sp>
      <p:pic>
        <p:nvPicPr>
          <p:cNvPr id="40" name="Picture 39">
            <a:extLst>
              <a:ext uri="{FF2B5EF4-FFF2-40B4-BE49-F238E27FC236}">
                <a16:creationId xmlns:a16="http://schemas.microsoft.com/office/drawing/2014/main" id="{76D59D2A-5684-0B4E-BC70-68789F6594A0}"/>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9749393" y="2048209"/>
            <a:ext cx="3657600" cy="3657600"/>
          </a:xfrm>
          <a:prstGeom prst="rect">
            <a:avLst/>
          </a:prstGeom>
          <a:effectLst>
            <a:outerShdw blurRad="266700" algn="ctr" rotWithShape="0">
              <a:srgbClr val="000000">
                <a:alpha val="20000"/>
              </a:srgbClr>
            </a:outerShdw>
          </a:effectLst>
        </p:spPr>
      </p:pic>
      <p:pic>
        <p:nvPicPr>
          <p:cNvPr id="45" name="Picture 44">
            <a:extLst>
              <a:ext uri="{FF2B5EF4-FFF2-40B4-BE49-F238E27FC236}">
                <a16:creationId xmlns:a16="http://schemas.microsoft.com/office/drawing/2014/main" id="{0642AE5C-0202-0943-A1C1-5140217AB7F0}"/>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3568358" y="4186291"/>
            <a:ext cx="3657600" cy="3657600"/>
          </a:xfrm>
          <a:prstGeom prst="rect">
            <a:avLst/>
          </a:prstGeom>
          <a:effectLst>
            <a:outerShdw blurRad="266700" algn="ctr" rotWithShape="0">
              <a:srgbClr val="000000">
                <a:alpha val="20000"/>
              </a:srgbClr>
            </a:outerShdw>
          </a:effectLst>
        </p:spPr>
      </p:pic>
      <p:pic>
        <p:nvPicPr>
          <p:cNvPr id="47" name="Picture 46">
            <a:extLst>
              <a:ext uri="{FF2B5EF4-FFF2-40B4-BE49-F238E27FC236}">
                <a16:creationId xmlns:a16="http://schemas.microsoft.com/office/drawing/2014/main" id="{57C74263-089E-A94B-ADB1-B8B4942557DA}"/>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9749393" y="6216797"/>
            <a:ext cx="3657600" cy="3657600"/>
          </a:xfrm>
          <a:prstGeom prst="rect">
            <a:avLst/>
          </a:prstGeom>
          <a:effectLst>
            <a:outerShdw blurRad="266700" algn="ctr" rotWithShape="0">
              <a:srgbClr val="000000">
                <a:alpha val="20000"/>
              </a:srgbClr>
            </a:outerShdw>
          </a:effectLst>
        </p:spPr>
      </p:pic>
      <p:pic>
        <p:nvPicPr>
          <p:cNvPr id="6" name="Audio 5">
            <a:hlinkClick r:id="" action="ppaction://media"/>
            <a:extLst>
              <a:ext uri="{FF2B5EF4-FFF2-40B4-BE49-F238E27FC236}">
                <a16:creationId xmlns:a16="http://schemas.microsoft.com/office/drawing/2014/main" id="{B651AE4F-1F98-4DE7-A898-8BC23CE4950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3965879896"/>
      </p:ext>
    </p:extLst>
  </p:cSld>
  <p:clrMapOvr>
    <a:masterClrMapping/>
  </p:clrMapOvr>
  <mc:AlternateContent xmlns:mc="http://schemas.openxmlformats.org/markup-compatibility/2006">
    <mc:Choice xmlns:p14="http://schemas.microsoft.com/office/powerpoint/2010/main" Requires="p14">
      <p:transition spd="slow" p14:dur="2000" advTm="32317"/>
    </mc:Choice>
    <mc:Fallback>
      <p:transition spd="slow" advTm="323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application&#10;&#10;Description automatically generated">
            <a:extLst>
              <a:ext uri="{FF2B5EF4-FFF2-40B4-BE49-F238E27FC236}">
                <a16:creationId xmlns:a16="http://schemas.microsoft.com/office/drawing/2014/main" id="{4DC62B51-C99A-D443-B144-09D5F9EABDB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56601" y="-185738"/>
            <a:ext cx="8236745" cy="1066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EC808BBB-32CD-DD48-A205-66A5A8007851}"/>
              </a:ext>
            </a:extLst>
          </p:cNvPr>
          <p:cNvSpPr txBox="1">
            <a:spLocks noChangeArrowheads="1"/>
          </p:cNvSpPr>
          <p:nvPr/>
        </p:nvSpPr>
        <p:spPr bwMode="auto">
          <a:xfrm>
            <a:off x="9586354" y="1721294"/>
            <a:ext cx="2867025"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750" b="1" dirty="0">
                <a:latin typeface="BettysHand" pitchFamily="2" charset="0"/>
              </a:rPr>
              <a:t>Keep proper temperature</a:t>
            </a:r>
          </a:p>
        </p:txBody>
      </p:sp>
      <p:sp>
        <p:nvSpPr>
          <p:cNvPr id="7" name="TextBox 6">
            <a:extLst>
              <a:ext uri="{FF2B5EF4-FFF2-40B4-BE49-F238E27FC236}">
                <a16:creationId xmlns:a16="http://schemas.microsoft.com/office/drawing/2014/main" id="{6CE8F43A-ABA8-4042-BEC0-71B01A1AF2DE}"/>
              </a:ext>
            </a:extLst>
          </p:cNvPr>
          <p:cNvSpPr txBox="1">
            <a:spLocks noChangeArrowheads="1"/>
          </p:cNvSpPr>
          <p:nvPr/>
        </p:nvSpPr>
        <p:spPr bwMode="auto">
          <a:xfrm>
            <a:off x="9356247" y="5135447"/>
            <a:ext cx="3257550"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750" b="1" dirty="0">
                <a:latin typeface="BettysHand" pitchFamily="2" charset="0"/>
              </a:rPr>
              <a:t>Clean inside and out</a:t>
            </a:r>
          </a:p>
        </p:txBody>
      </p:sp>
      <p:sp>
        <p:nvSpPr>
          <p:cNvPr id="8" name="TextBox 7">
            <a:extLst>
              <a:ext uri="{FF2B5EF4-FFF2-40B4-BE49-F238E27FC236}">
                <a16:creationId xmlns:a16="http://schemas.microsoft.com/office/drawing/2014/main" id="{10D27946-EE50-454F-8D89-720AA7D5E33F}"/>
              </a:ext>
            </a:extLst>
          </p:cNvPr>
          <p:cNvSpPr txBox="1">
            <a:spLocks noChangeArrowheads="1"/>
          </p:cNvSpPr>
          <p:nvPr/>
        </p:nvSpPr>
        <p:spPr bwMode="auto">
          <a:xfrm>
            <a:off x="15244205" y="2654421"/>
            <a:ext cx="2719388"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750" b="1" dirty="0">
                <a:latin typeface="BettysHand" pitchFamily="2" charset="0"/>
              </a:rPr>
              <a:t>Maintain</a:t>
            </a:r>
          </a:p>
          <a:p>
            <a:pPr algn="ctr" eaLnBrk="1" hangingPunct="1">
              <a:lnSpc>
                <a:spcPct val="100000"/>
              </a:lnSpc>
              <a:spcBef>
                <a:spcPct val="0"/>
              </a:spcBef>
              <a:buFontTx/>
              <a:buNone/>
            </a:pPr>
            <a:r>
              <a:rPr lang="en-US" altLang="en-US" sz="3750" b="1" dirty="0">
                <a:latin typeface="BettysHand" pitchFamily="2" charset="0"/>
              </a:rPr>
              <a:t>inventory</a:t>
            </a:r>
          </a:p>
        </p:txBody>
      </p:sp>
      <p:sp>
        <p:nvSpPr>
          <p:cNvPr id="9" name="TextBox 8">
            <a:extLst>
              <a:ext uri="{FF2B5EF4-FFF2-40B4-BE49-F238E27FC236}">
                <a16:creationId xmlns:a16="http://schemas.microsoft.com/office/drawing/2014/main" id="{1E26ABDA-1328-8D4B-9B7F-3ADF70B5E78E}"/>
              </a:ext>
            </a:extLst>
          </p:cNvPr>
          <p:cNvSpPr txBox="1">
            <a:spLocks noChangeArrowheads="1"/>
          </p:cNvSpPr>
          <p:nvPr/>
        </p:nvSpPr>
        <p:spPr bwMode="auto">
          <a:xfrm>
            <a:off x="15474312" y="7328736"/>
            <a:ext cx="2719388" cy="12464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r>
              <a:rPr lang="en-US" altLang="en-US" sz="3750" b="1" dirty="0">
                <a:latin typeface="BettysHand" pitchFamily="2" charset="0"/>
              </a:rPr>
              <a:t>Rotation of</a:t>
            </a:r>
          </a:p>
          <a:p>
            <a:pPr algn="ctr" eaLnBrk="1" hangingPunct="1">
              <a:lnSpc>
                <a:spcPct val="100000"/>
              </a:lnSpc>
              <a:spcBef>
                <a:spcPct val="0"/>
              </a:spcBef>
              <a:buFontTx/>
              <a:buNone/>
            </a:pPr>
            <a:r>
              <a:rPr lang="en-US" altLang="en-US" sz="3750" b="1" dirty="0">
                <a:latin typeface="BettysHand" pitchFamily="2" charset="0"/>
              </a:rPr>
              <a:t>stock</a:t>
            </a:r>
          </a:p>
        </p:txBody>
      </p:sp>
      <p:sp>
        <p:nvSpPr>
          <p:cNvPr id="16" name="Content Placeholder 1">
            <a:extLst>
              <a:ext uri="{FF2B5EF4-FFF2-40B4-BE49-F238E27FC236}">
                <a16:creationId xmlns:a16="http://schemas.microsoft.com/office/drawing/2014/main" id="{D5A18D8B-66E6-C84A-8B2F-E8085AEAA6AB}"/>
              </a:ext>
            </a:extLst>
          </p:cNvPr>
          <p:cNvSpPr>
            <a:spLocks noGrp="1"/>
          </p:cNvSpPr>
          <p:nvPr>
            <p:ph idx="1"/>
          </p:nvPr>
        </p:nvSpPr>
        <p:spPr>
          <a:xfrm>
            <a:off x="821545" y="3205704"/>
            <a:ext cx="9232091" cy="7043348"/>
          </a:xfrm>
        </p:spPr>
        <p:txBody>
          <a:bodyPr/>
          <a:lstStyle/>
          <a:p>
            <a:r>
              <a:rPr lang="en-US" altLang="en-US" dirty="0">
                <a:solidFill>
                  <a:schemeClr val="tx1"/>
                </a:solidFill>
                <a:ea typeface="Lato Black" pitchFamily="34" charset="0"/>
                <a:cs typeface="Lato Black" pitchFamily="34" charset="0"/>
              </a:rPr>
              <a:t>Vaccine coolers must be:</a:t>
            </a:r>
          </a:p>
          <a:p>
            <a:pPr lvl="1"/>
            <a:r>
              <a:rPr lang="en-US" altLang="en-US" dirty="0">
                <a:solidFill>
                  <a:schemeClr val="tx1"/>
                </a:solidFill>
                <a:ea typeface="Lato Black" pitchFamily="34" charset="0"/>
                <a:cs typeface="Lato Black" pitchFamily="34" charset="0"/>
              </a:rPr>
              <a:t>In good working order to protect the valuable vaccine stock they hold</a:t>
            </a:r>
          </a:p>
          <a:p>
            <a:pPr lvl="1"/>
            <a:r>
              <a:rPr lang="en-US" altLang="en-US" sz="3200" dirty="0">
                <a:solidFill>
                  <a:schemeClr val="tx1"/>
                </a:solidFill>
                <a:ea typeface="Lato Black" pitchFamily="34" charset="0"/>
                <a:cs typeface="Lato Black" pitchFamily="34" charset="0"/>
              </a:rPr>
              <a:t>Consumer friendly for customer appeal</a:t>
            </a:r>
          </a:p>
          <a:p>
            <a:endParaRPr lang="en-US" dirty="0"/>
          </a:p>
        </p:txBody>
      </p:sp>
      <p:sp>
        <p:nvSpPr>
          <p:cNvPr id="17" name="Title 2">
            <a:extLst>
              <a:ext uri="{FF2B5EF4-FFF2-40B4-BE49-F238E27FC236}">
                <a16:creationId xmlns:a16="http://schemas.microsoft.com/office/drawing/2014/main" id="{23619CA2-3360-8F42-8B39-14589717F25E}"/>
              </a:ext>
            </a:extLst>
          </p:cNvPr>
          <p:cNvSpPr txBox="1">
            <a:spLocks/>
          </p:cNvSpPr>
          <p:nvPr/>
        </p:nvSpPr>
        <p:spPr>
          <a:xfrm>
            <a:off x="821545" y="2048209"/>
            <a:ext cx="16163695" cy="919580"/>
          </a:xfrm>
          <a:prstGeom prst="rect">
            <a:avLst/>
          </a:prstGeom>
        </p:spPr>
        <p:txBody>
          <a:bodyPr vert="horz"/>
          <a:lstStyle>
            <a:lvl1pPr algn="l" defTabSz="914674" rtl="0" eaLnBrk="1" latinLnBrk="0" hangingPunct="1">
              <a:spcBef>
                <a:spcPct val="0"/>
              </a:spcBef>
              <a:buNone/>
              <a:defRPr sz="5000" b="1" i="0" kern="1200">
                <a:solidFill>
                  <a:srgbClr val="242E37"/>
                </a:solidFill>
                <a:latin typeface="Helvetica" pitchFamily="2" charset="0"/>
                <a:ea typeface="+mj-ea"/>
                <a:cs typeface="Helvetica" pitchFamily="2" charset="0"/>
              </a:defRPr>
            </a:lvl1pPr>
          </a:lstStyle>
          <a:p>
            <a:r>
              <a:rPr lang="en-US" dirty="0"/>
              <a:t>Cooler Maintenance </a:t>
            </a:r>
          </a:p>
        </p:txBody>
      </p:sp>
      <p:pic>
        <p:nvPicPr>
          <p:cNvPr id="2" name="Audio 1">
            <a:hlinkClick r:id="" action="ppaction://media"/>
            <a:extLst>
              <a:ext uri="{FF2B5EF4-FFF2-40B4-BE49-F238E27FC236}">
                <a16:creationId xmlns:a16="http://schemas.microsoft.com/office/drawing/2014/main" id="{AC7B7E56-2F3E-4A46-A5E0-DB46C2BF387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1135318980"/>
      </p:ext>
    </p:extLst>
  </p:cSld>
  <p:clrMapOvr>
    <a:masterClrMapping/>
  </p:clrMapOvr>
  <mc:AlternateContent xmlns:mc="http://schemas.openxmlformats.org/markup-compatibility/2006">
    <mc:Choice xmlns:p14="http://schemas.microsoft.com/office/powerpoint/2010/main" Requires="p14">
      <p:transition spd="slow" p14:dur="2000" advTm="20068"/>
    </mc:Choice>
    <mc:Fallback>
      <p:transition spd="slow" advTm="200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2">
            <a:extLst>
              <a:ext uri="{FF2B5EF4-FFF2-40B4-BE49-F238E27FC236}">
                <a16:creationId xmlns:a16="http://schemas.microsoft.com/office/drawing/2014/main" id="{5B5BC85F-1DB9-CB44-9308-51BB632491E3}"/>
              </a:ext>
            </a:extLst>
          </p:cNvPr>
          <p:cNvSpPr>
            <a:spLocks noGrp="1"/>
          </p:cNvSpPr>
          <p:nvPr>
            <p:ph type="title"/>
          </p:nvPr>
        </p:nvSpPr>
        <p:spPr>
          <a:xfrm>
            <a:off x="693300" y="1888924"/>
            <a:ext cx="16163695" cy="1204968"/>
          </a:xfrm>
        </p:spPr>
        <p:txBody>
          <a:bodyPr/>
          <a:lstStyle/>
          <a:p>
            <a:r>
              <a:rPr lang="en-US" dirty="0"/>
              <a:t>Closing Comments</a:t>
            </a:r>
          </a:p>
        </p:txBody>
      </p:sp>
      <p:sp>
        <p:nvSpPr>
          <p:cNvPr id="9" name="Content Placeholder 1">
            <a:extLst>
              <a:ext uri="{FF2B5EF4-FFF2-40B4-BE49-F238E27FC236}">
                <a16:creationId xmlns:a16="http://schemas.microsoft.com/office/drawing/2014/main" id="{5D6A1741-CD64-1B44-AACE-262B866BA000}"/>
              </a:ext>
            </a:extLst>
          </p:cNvPr>
          <p:cNvSpPr txBox="1">
            <a:spLocks/>
          </p:cNvSpPr>
          <p:nvPr/>
        </p:nvSpPr>
        <p:spPr>
          <a:xfrm>
            <a:off x="0" y="2168678"/>
            <a:ext cx="32964119" cy="13197839"/>
          </a:xfrm>
          <a:prstGeom prst="rect">
            <a:avLst/>
          </a:prstGeom>
        </p:spPr>
        <p:txBody>
          <a:bodyPr vert="horz" lIns="182935" tIns="91467" rIns="182935" bIns="91467" rtlCol="0">
            <a:normAutofit/>
          </a:bodyPr>
          <a:lstStyle>
            <a:lvl1pPr marL="398463" indent="-398463" algn="l" defTabSz="914674" rtl="0" eaLnBrk="1" latinLnBrk="0" hangingPunct="1">
              <a:lnSpc>
                <a:spcPct val="100000"/>
              </a:lnSpc>
              <a:spcBef>
                <a:spcPts val="600"/>
              </a:spcBef>
              <a:spcAft>
                <a:spcPts val="2400"/>
              </a:spcAft>
              <a:buFont typeface="Arial"/>
              <a:buChar char="•"/>
              <a:defRPr sz="3000" b="0" i="0" kern="1200">
                <a:solidFill>
                  <a:srgbClr val="242E37"/>
                </a:solidFill>
                <a:latin typeface="Helvetica" pitchFamily="2" charset="0"/>
                <a:ea typeface="+mn-ea"/>
                <a:cs typeface="Clear Sans"/>
              </a:defRPr>
            </a:lvl1pPr>
            <a:lvl2pPr marL="108902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2pPr>
            <a:lvl3pPr marL="1717675" indent="-400050"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3pPr>
            <a:lvl4pPr marL="2395538" indent="-447675" algn="l" defTabSz="914674" rtl="0" eaLnBrk="1" latinLnBrk="0" hangingPunct="1">
              <a:lnSpc>
                <a:spcPct val="100000"/>
              </a:lnSpc>
              <a:spcBef>
                <a:spcPts val="600"/>
              </a:spcBef>
              <a:spcAft>
                <a:spcPts val="1200"/>
              </a:spcAft>
              <a:buFont typeface="Arial"/>
              <a:buChar char="–"/>
              <a:defRPr sz="3000" b="0" i="0" kern="1200">
                <a:solidFill>
                  <a:srgbClr val="242E37"/>
                </a:solidFill>
                <a:latin typeface="Helvetica" pitchFamily="2" charset="0"/>
                <a:ea typeface="+mn-ea"/>
                <a:cs typeface="Clear Sans"/>
              </a:defRPr>
            </a:lvl4pPr>
            <a:lvl5pPr marL="3024188" indent="-400050" algn="l" defTabSz="914674" rtl="0" eaLnBrk="1" latinLnBrk="0" hangingPunct="1">
              <a:lnSpc>
                <a:spcPct val="100000"/>
              </a:lnSpc>
              <a:spcBef>
                <a:spcPts val="600"/>
              </a:spcBef>
              <a:spcAft>
                <a:spcPts val="1200"/>
              </a:spcAft>
              <a:buFont typeface="Arial"/>
              <a:buChar char="»"/>
              <a:tabLst>
                <a:tab pos="3024188" algn="l"/>
              </a:tabLst>
              <a:defRPr sz="3000" b="0" i="0" kern="1200">
                <a:solidFill>
                  <a:srgbClr val="242E37"/>
                </a:solidFill>
                <a:latin typeface="Helvetica" pitchFamily="2" charset="0"/>
                <a:ea typeface="+mn-ea"/>
                <a:cs typeface="Clear Sans"/>
              </a:defRPr>
            </a:lvl5pPr>
            <a:lvl6pPr marL="5030709" indent="-457337" algn="l" defTabSz="914674" rtl="0" eaLnBrk="1" latinLnBrk="0" hangingPunct="1">
              <a:spcBef>
                <a:spcPct val="20000"/>
              </a:spcBef>
              <a:buFont typeface="Arial"/>
              <a:buChar char="•"/>
              <a:defRPr sz="4000" kern="1200">
                <a:solidFill>
                  <a:schemeClr val="tx1"/>
                </a:solidFill>
                <a:latin typeface="+mn-lt"/>
                <a:ea typeface="+mn-ea"/>
                <a:cs typeface="+mn-cs"/>
              </a:defRPr>
            </a:lvl6pPr>
            <a:lvl7pPr marL="5945383" indent="-457337" algn="l" defTabSz="914674" rtl="0" eaLnBrk="1" latinLnBrk="0" hangingPunct="1">
              <a:spcBef>
                <a:spcPct val="20000"/>
              </a:spcBef>
              <a:buFont typeface="Arial"/>
              <a:buChar char="•"/>
              <a:defRPr sz="4000" kern="1200">
                <a:solidFill>
                  <a:schemeClr val="tx1"/>
                </a:solidFill>
                <a:latin typeface="+mn-lt"/>
                <a:ea typeface="+mn-ea"/>
                <a:cs typeface="+mn-cs"/>
              </a:defRPr>
            </a:lvl7pPr>
            <a:lvl8pPr marL="6860057" indent="-457337" algn="l" defTabSz="914674" rtl="0" eaLnBrk="1" latinLnBrk="0" hangingPunct="1">
              <a:spcBef>
                <a:spcPct val="20000"/>
              </a:spcBef>
              <a:buFont typeface="Arial"/>
              <a:buChar char="•"/>
              <a:defRPr sz="4000" kern="1200">
                <a:solidFill>
                  <a:schemeClr val="tx1"/>
                </a:solidFill>
                <a:latin typeface="+mn-lt"/>
                <a:ea typeface="+mn-ea"/>
                <a:cs typeface="+mn-cs"/>
              </a:defRPr>
            </a:lvl8pPr>
            <a:lvl9pPr marL="7774732" indent="-457337" algn="l" defTabSz="914674" rtl="0" eaLnBrk="1" latinLnBrk="0" hangingPunct="1">
              <a:spcBef>
                <a:spcPct val="20000"/>
              </a:spcBef>
              <a:buFont typeface="Arial"/>
              <a:buChar char="•"/>
              <a:defRPr sz="4000" kern="1200">
                <a:solidFill>
                  <a:schemeClr val="tx1"/>
                </a:solidFill>
                <a:latin typeface="+mn-lt"/>
                <a:ea typeface="+mn-ea"/>
                <a:cs typeface="+mn-cs"/>
              </a:defRPr>
            </a:lvl9pPr>
          </a:lstStyle>
          <a:p>
            <a:pPr lvl="1"/>
            <a:endParaRPr lang="en-US" sz="2400" dirty="0"/>
          </a:p>
          <a:p>
            <a:pPr lvl="1"/>
            <a:r>
              <a:rPr lang="en-US" sz="2400" dirty="0"/>
              <a:t>For tech service questions or to report adverse reactions, please call: </a:t>
            </a:r>
          </a:p>
          <a:p>
            <a:pPr lvl="2"/>
            <a:r>
              <a:rPr lang="en-US" sz="2400" dirty="0"/>
              <a:t>Companion Animal Technical Services, 800-224-5318</a:t>
            </a:r>
          </a:p>
          <a:p>
            <a:pPr lvl="2"/>
            <a:r>
              <a:rPr lang="en-US" sz="2400" dirty="0"/>
              <a:t>Livestock Technical Services – cows, pigs, poultry, aquaculture, 800-211-3573</a:t>
            </a:r>
          </a:p>
          <a:p>
            <a:pPr lvl="2"/>
            <a:r>
              <a:rPr lang="en-US" sz="2400" dirty="0"/>
              <a:t>Equine Technical Services, 866-349-3497</a:t>
            </a:r>
          </a:p>
          <a:p>
            <a:pPr lvl="2"/>
            <a:r>
              <a:rPr lang="en-US" sz="2400" dirty="0"/>
              <a:t>For animal toxicity questions, call ASPCA at 888-426-4435</a:t>
            </a:r>
          </a:p>
          <a:p>
            <a:pPr lvl="1"/>
            <a:r>
              <a:rPr lang="en-US" sz="2400" dirty="0"/>
              <a:t>For more information watch our Conversational Cooler Training presentation at </a:t>
            </a:r>
            <a:r>
              <a:rPr lang="en-US" sz="2400" dirty="0">
                <a:hlinkClick r:id="rId5"/>
              </a:rPr>
              <a:t>www.Partnertraining365.com</a:t>
            </a:r>
            <a:endParaRPr lang="en-US" sz="2400" dirty="0"/>
          </a:p>
          <a:p>
            <a:pPr lvl="1"/>
            <a:r>
              <a:rPr lang="en-US" sz="2400" dirty="0"/>
              <a:t>Please contact </a:t>
            </a:r>
            <a:r>
              <a:rPr lang="en-US" sz="2400" dirty="0">
                <a:hlinkClick r:id="rId6"/>
              </a:rPr>
              <a:t>retailteam@merck.com</a:t>
            </a:r>
            <a:r>
              <a:rPr lang="en-US" sz="2400" dirty="0"/>
              <a:t> for:</a:t>
            </a:r>
          </a:p>
          <a:p>
            <a:pPr lvl="2"/>
            <a:r>
              <a:rPr lang="en-US" sz="2400" dirty="0"/>
              <a:t>Cooler supplies</a:t>
            </a:r>
          </a:p>
          <a:p>
            <a:pPr lvl="2"/>
            <a:r>
              <a:rPr lang="en-US" sz="2400" dirty="0"/>
              <a:t>Trays, flipbooks, brochures and other merchandise</a:t>
            </a:r>
          </a:p>
          <a:p>
            <a:pPr lvl="1"/>
            <a:r>
              <a:rPr lang="en-US" sz="2400" dirty="0"/>
              <a:t>If you have any questions, please reach out to your Retail Representative </a:t>
            </a:r>
          </a:p>
          <a:p>
            <a:pPr marL="688975" lvl="1" indent="0">
              <a:buNone/>
            </a:pPr>
            <a:endParaRPr lang="en-US" dirty="0"/>
          </a:p>
        </p:txBody>
      </p:sp>
      <p:pic>
        <p:nvPicPr>
          <p:cNvPr id="2" name="Audio 1">
            <a:hlinkClick r:id="" action="ppaction://media"/>
            <a:extLst>
              <a:ext uri="{FF2B5EF4-FFF2-40B4-BE49-F238E27FC236}">
                <a16:creationId xmlns:a16="http://schemas.microsoft.com/office/drawing/2014/main" id="{12E7AB02-DB9A-4187-B18F-E1EA96198083}"/>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3058963830"/>
      </p:ext>
    </p:extLst>
  </p:cSld>
  <p:clrMapOvr>
    <a:masterClrMapping/>
  </p:clrMapOvr>
  <mc:AlternateContent xmlns:mc="http://schemas.openxmlformats.org/markup-compatibility/2006">
    <mc:Choice xmlns:p14="http://schemas.microsoft.com/office/powerpoint/2010/main" Requires="p14">
      <p:transition spd="slow" p14:dur="2000" advTm="17188"/>
    </mc:Choice>
    <mc:Fallback>
      <p:transition spd="slow" advTm="171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24F946-5A3B-4058-AE54-9DFA4DDDEEAB}"/>
              </a:ext>
            </a:extLst>
          </p:cNvPr>
          <p:cNvSpPr>
            <a:spLocks noGrp="1"/>
          </p:cNvSpPr>
          <p:nvPr>
            <p:ph type="title"/>
          </p:nvPr>
        </p:nvSpPr>
        <p:spPr>
          <a:xfrm>
            <a:off x="821545" y="3609379"/>
            <a:ext cx="16644909" cy="1204968"/>
          </a:xfrm>
        </p:spPr>
        <p:txBody>
          <a:bodyPr/>
          <a:lstStyle/>
          <a:p>
            <a:pPr algn="ctr"/>
            <a:r>
              <a:rPr lang="en-US" sz="13800" dirty="0"/>
              <a:t>Thank You</a:t>
            </a:r>
          </a:p>
        </p:txBody>
      </p:sp>
      <p:sp>
        <p:nvSpPr>
          <p:cNvPr id="4" name="TextBox 3">
            <a:extLst>
              <a:ext uri="{FF2B5EF4-FFF2-40B4-BE49-F238E27FC236}">
                <a16:creationId xmlns:a16="http://schemas.microsoft.com/office/drawing/2014/main" id="{BC51F60F-0624-4DEA-AA72-80F53AEB7835}"/>
              </a:ext>
            </a:extLst>
          </p:cNvPr>
          <p:cNvSpPr txBox="1"/>
          <p:nvPr/>
        </p:nvSpPr>
        <p:spPr>
          <a:xfrm>
            <a:off x="358764" y="9008676"/>
            <a:ext cx="9365100" cy="1015717"/>
          </a:xfrm>
          <a:prstGeom prst="rect">
            <a:avLst/>
          </a:prstGeom>
          <a:noFill/>
        </p:spPr>
        <p:txBody>
          <a:bodyPr wrap="square" lIns="182935" tIns="91467" rIns="182935" bIns="91467" rtlCol="0">
            <a:spAutoFit/>
          </a:bodyPr>
          <a:lstStyle/>
          <a:p>
            <a:r>
              <a:rPr lang="en-US" sz="1800" dirty="0"/>
              <a:t>2 </a:t>
            </a:r>
            <a:r>
              <a:rPr lang="en-US" sz="1800" dirty="0" err="1"/>
              <a:t>Giralda</a:t>
            </a:r>
            <a:r>
              <a:rPr lang="en-US" sz="1800" dirty="0"/>
              <a:t> Farms | Madison, NJ 07940 | merck-animal-health-usa.com | 800-521-5767</a:t>
            </a:r>
          </a:p>
          <a:p>
            <a:r>
              <a:rPr lang="en-US" sz="1800" dirty="0"/>
              <a:t>Copyright © 2021 Intervet Inc., d/b/a Merck Animal Health, a subsidiary of Merck &amp; Co., Inc. All rights reserved.</a:t>
            </a:r>
            <a:endParaRPr lang="en-US" sz="1800" kern="1200" dirty="0">
              <a:solidFill>
                <a:srgbClr val="242E37"/>
              </a:solidFill>
              <a:effectLst/>
              <a:latin typeface="+mn-lt"/>
              <a:ea typeface="+mn-ea"/>
              <a:cs typeface="+mn-cs"/>
            </a:endParaRPr>
          </a:p>
        </p:txBody>
      </p:sp>
      <p:pic>
        <p:nvPicPr>
          <p:cNvPr id="2" name="Audio 1">
            <a:hlinkClick r:id="" action="ppaction://media"/>
            <a:extLst>
              <a:ext uri="{FF2B5EF4-FFF2-40B4-BE49-F238E27FC236}">
                <a16:creationId xmlns:a16="http://schemas.microsoft.com/office/drawing/2014/main" id="{889935B5-B478-4791-BEBB-7CE6DD007F78}"/>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097965549"/>
      </p:ext>
    </p:extLst>
  </p:cSld>
  <p:clrMapOvr>
    <a:masterClrMapping/>
  </p:clrMapOvr>
  <mc:AlternateContent xmlns:mc="http://schemas.openxmlformats.org/markup-compatibility/2006">
    <mc:Choice xmlns:p14="http://schemas.microsoft.com/office/powerpoint/2010/main" Requires="p14">
      <p:transition spd="slow" p14:dur="2000" advTm="19812"/>
    </mc:Choice>
    <mc:Fallback>
      <p:transition spd="slow" advTm="198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D367FF21-986F-EA44-9278-5AA525D6BEFD}"/>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3669634" y="-2897999"/>
            <a:ext cx="10784162" cy="14378882"/>
          </a:xfrm>
          <a:prstGeom prst="rect">
            <a:avLst/>
          </a:prstGeom>
        </p:spPr>
      </p:pic>
      <p:sp>
        <p:nvSpPr>
          <p:cNvPr id="8" name="Content Placeholder 1">
            <a:extLst>
              <a:ext uri="{FF2B5EF4-FFF2-40B4-BE49-F238E27FC236}">
                <a16:creationId xmlns:a16="http://schemas.microsoft.com/office/drawing/2014/main" id="{AB62EEC1-88B5-5645-8057-B5C22FF99C9C}"/>
              </a:ext>
            </a:extLst>
          </p:cNvPr>
          <p:cNvSpPr>
            <a:spLocks noGrp="1"/>
          </p:cNvSpPr>
          <p:nvPr>
            <p:ph idx="1"/>
          </p:nvPr>
        </p:nvSpPr>
        <p:spPr>
          <a:xfrm>
            <a:off x="752185" y="4754910"/>
            <a:ext cx="4664855" cy="4627213"/>
          </a:xfrm>
        </p:spPr>
        <p:txBody>
          <a:bodyPr>
            <a:normAutofit/>
          </a:bodyPr>
          <a:lstStyle/>
          <a:p>
            <a:r>
              <a:rPr lang="en-US" dirty="0"/>
              <a:t>Temperature should be between 35° and 45° F</a:t>
            </a:r>
          </a:p>
          <a:p>
            <a:r>
              <a:rPr lang="en-US" dirty="0"/>
              <a:t>Temperature should be checked twice a day in the AM &amp; PM</a:t>
            </a:r>
          </a:p>
        </p:txBody>
      </p:sp>
      <p:sp>
        <p:nvSpPr>
          <p:cNvPr id="5" name="Title 4">
            <a:extLst>
              <a:ext uri="{FF2B5EF4-FFF2-40B4-BE49-F238E27FC236}">
                <a16:creationId xmlns:a16="http://schemas.microsoft.com/office/drawing/2014/main" id="{1B7A3C88-3248-A649-948E-52244333EA70}"/>
              </a:ext>
            </a:extLst>
          </p:cNvPr>
          <p:cNvSpPr>
            <a:spLocks noGrp="1"/>
          </p:cNvSpPr>
          <p:nvPr>
            <p:ph type="title"/>
          </p:nvPr>
        </p:nvSpPr>
        <p:spPr>
          <a:xfrm>
            <a:off x="812343" y="2136989"/>
            <a:ext cx="4664855" cy="2617921"/>
          </a:xfrm>
        </p:spPr>
        <p:txBody>
          <a:bodyPr/>
          <a:lstStyle/>
          <a:p>
            <a:r>
              <a:rPr lang="en-US" dirty="0"/>
              <a:t>Vaccines must be refrigerated at all times </a:t>
            </a:r>
            <a:br>
              <a:rPr lang="en-US" dirty="0"/>
            </a:br>
            <a:endParaRPr lang="en-US" dirty="0"/>
          </a:p>
        </p:txBody>
      </p:sp>
      <p:pic>
        <p:nvPicPr>
          <p:cNvPr id="9" name="Picture 8">
            <a:extLst>
              <a:ext uri="{FF2B5EF4-FFF2-40B4-BE49-F238E27FC236}">
                <a16:creationId xmlns:a16="http://schemas.microsoft.com/office/drawing/2014/main" id="{EDF70F0E-38CC-DA40-B437-F0D5BC00F512}"/>
              </a:ext>
            </a:extLst>
          </p:cNvPr>
          <p:cNvPicPr>
            <a:picLocks noChangeAspect="1"/>
          </p:cNvPicPr>
          <p:nvPr/>
        </p:nvPicPr>
        <p:blipFill>
          <a:blip r:embed="rId6" cstate="email">
            <a:extLst>
              <a:ext uri="{28A0092B-C50C-407E-A947-70E740481C1C}">
                <a14:useLocalDpi xmlns:a14="http://schemas.microsoft.com/office/drawing/2010/main"/>
              </a:ext>
            </a:extLst>
          </a:blip>
          <a:srcRect/>
          <a:stretch/>
        </p:blipFill>
        <p:spPr>
          <a:xfrm>
            <a:off x="11524129" y="2559742"/>
            <a:ext cx="4109892" cy="7732685"/>
          </a:xfrm>
          <a:prstGeom prst="rect">
            <a:avLst/>
          </a:prstGeom>
        </p:spPr>
      </p:pic>
      <p:pic>
        <p:nvPicPr>
          <p:cNvPr id="12" name="Picture 11">
            <a:extLst>
              <a:ext uri="{FF2B5EF4-FFF2-40B4-BE49-F238E27FC236}">
                <a16:creationId xmlns:a16="http://schemas.microsoft.com/office/drawing/2014/main" id="{533C9778-9CBD-3544-B2B8-DB3009DA5514}"/>
              </a:ext>
            </a:extLst>
          </p:cNvPr>
          <p:cNvPicPr>
            <a:picLocks noChangeAspect="1"/>
          </p:cNvPicPr>
          <p:nvPr/>
        </p:nvPicPr>
        <p:blipFill>
          <a:blip r:embed="rId7" cstate="email">
            <a:extLst>
              <a:ext uri="{28A0092B-C50C-407E-A947-70E740481C1C}">
                <a14:useLocalDpi xmlns:a14="http://schemas.microsoft.com/office/drawing/2010/main"/>
              </a:ext>
            </a:extLst>
          </a:blip>
          <a:srcRect/>
          <a:stretch/>
        </p:blipFill>
        <p:spPr>
          <a:xfrm>
            <a:off x="5417040" y="5541613"/>
            <a:ext cx="3644675" cy="3657600"/>
          </a:xfrm>
          <a:prstGeom prst="rect">
            <a:avLst/>
          </a:prstGeom>
          <a:effectLst>
            <a:outerShdw blurRad="266700" algn="ctr" rotWithShape="0">
              <a:srgbClr val="000000">
                <a:alpha val="20000"/>
              </a:srgbClr>
            </a:outerShdw>
          </a:effectLst>
        </p:spPr>
      </p:pic>
      <p:pic>
        <p:nvPicPr>
          <p:cNvPr id="3" name="Audio 2">
            <a:hlinkClick r:id="" action="ppaction://media"/>
            <a:extLst>
              <a:ext uri="{FF2B5EF4-FFF2-40B4-BE49-F238E27FC236}">
                <a16:creationId xmlns:a16="http://schemas.microsoft.com/office/drawing/2014/main" id="{8B4D4F88-8502-4667-B759-11A4DFB2EF2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662415951"/>
      </p:ext>
    </p:extLst>
  </p:cSld>
  <p:clrMapOvr>
    <a:masterClrMapping/>
  </p:clrMapOvr>
  <mc:AlternateContent xmlns:mc="http://schemas.openxmlformats.org/markup-compatibility/2006">
    <mc:Choice xmlns:p14="http://schemas.microsoft.com/office/powerpoint/2010/main" Requires="p14">
      <p:transition spd="slow" p14:dur="2000" advTm="20620"/>
    </mc:Choice>
    <mc:Fallback>
      <p:transition spd="slow" advTm="2062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39325E-8D58-8B47-A81B-951908C76277}"/>
              </a:ext>
            </a:extLst>
          </p:cNvPr>
          <p:cNvSpPr>
            <a:spLocks noGrp="1"/>
          </p:cNvSpPr>
          <p:nvPr>
            <p:ph idx="1"/>
          </p:nvPr>
        </p:nvSpPr>
        <p:spPr>
          <a:xfrm>
            <a:off x="821546" y="3253177"/>
            <a:ext cx="7095233" cy="7043348"/>
          </a:xfrm>
        </p:spPr>
        <p:txBody>
          <a:bodyPr/>
          <a:lstStyle/>
          <a:p>
            <a:r>
              <a:rPr lang="en-US" dirty="0"/>
              <a:t>Staff member must be present at time of delivery</a:t>
            </a:r>
          </a:p>
          <a:p>
            <a:r>
              <a:rPr lang="en-US" dirty="0"/>
              <a:t>Orders should be placed Monday-Wednesday</a:t>
            </a:r>
          </a:p>
          <a:p>
            <a:r>
              <a:rPr lang="en-US" dirty="0"/>
              <a:t>Keep vaccines at the recommended temperature at all times</a:t>
            </a:r>
          </a:p>
          <a:p>
            <a:r>
              <a:rPr lang="en-US" dirty="0"/>
              <a:t>Check for damage and expiration dates on newly arrived vaccines as well as those currently in the cooler </a:t>
            </a:r>
          </a:p>
        </p:txBody>
      </p:sp>
      <p:sp>
        <p:nvSpPr>
          <p:cNvPr id="5" name="Title 4">
            <a:extLst>
              <a:ext uri="{FF2B5EF4-FFF2-40B4-BE49-F238E27FC236}">
                <a16:creationId xmlns:a16="http://schemas.microsoft.com/office/drawing/2014/main" id="{1B7A3C88-3248-A649-948E-52244333EA70}"/>
              </a:ext>
            </a:extLst>
          </p:cNvPr>
          <p:cNvSpPr>
            <a:spLocks noGrp="1"/>
          </p:cNvSpPr>
          <p:nvPr>
            <p:ph type="title"/>
          </p:nvPr>
        </p:nvSpPr>
        <p:spPr/>
        <p:txBody>
          <a:bodyPr/>
          <a:lstStyle/>
          <a:p>
            <a:r>
              <a:rPr lang="en-US" dirty="0"/>
              <a:t>Ordering Vaccines</a:t>
            </a:r>
          </a:p>
        </p:txBody>
      </p:sp>
      <p:pic>
        <p:nvPicPr>
          <p:cNvPr id="10" name="Picture 9">
            <a:extLst>
              <a:ext uri="{FF2B5EF4-FFF2-40B4-BE49-F238E27FC236}">
                <a16:creationId xmlns:a16="http://schemas.microsoft.com/office/drawing/2014/main" id="{E810D00D-D361-F541-A7E7-1D72FD03FFEE}"/>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5400000">
            <a:off x="9278541" y="1287066"/>
            <a:ext cx="10296525" cy="7722393"/>
          </a:xfrm>
          <a:prstGeom prst="rect">
            <a:avLst/>
          </a:prstGeom>
        </p:spPr>
      </p:pic>
      <p:pic>
        <p:nvPicPr>
          <p:cNvPr id="3" name="Audio 2">
            <a:hlinkClick r:id="" action="ppaction://media"/>
            <a:extLst>
              <a:ext uri="{FF2B5EF4-FFF2-40B4-BE49-F238E27FC236}">
                <a16:creationId xmlns:a16="http://schemas.microsoft.com/office/drawing/2014/main" id="{E6CCAA34-3D37-4C0D-8DC7-2D5FFEA4C41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392450557"/>
      </p:ext>
    </p:extLst>
  </p:cSld>
  <p:clrMapOvr>
    <a:masterClrMapping/>
  </p:clrMapOvr>
  <mc:AlternateContent xmlns:mc="http://schemas.openxmlformats.org/markup-compatibility/2006">
    <mc:Choice xmlns:p14="http://schemas.microsoft.com/office/powerpoint/2010/main" Requires="p14">
      <p:transition spd="slow" p14:dur="2000" advTm="15395"/>
    </mc:Choice>
    <mc:Fallback>
      <p:transition spd="slow" advTm="1539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39325E-8D58-8B47-A81B-951908C76277}"/>
              </a:ext>
            </a:extLst>
          </p:cNvPr>
          <p:cNvSpPr>
            <a:spLocks noGrp="1"/>
          </p:cNvSpPr>
          <p:nvPr>
            <p:ph idx="1"/>
          </p:nvPr>
        </p:nvSpPr>
        <p:spPr/>
        <p:txBody>
          <a:bodyPr/>
          <a:lstStyle/>
          <a:p>
            <a:r>
              <a:rPr lang="en-US" dirty="0"/>
              <a:t>All vaccines have an expiration date</a:t>
            </a:r>
          </a:p>
          <a:p>
            <a:r>
              <a:rPr lang="en-US" dirty="0"/>
              <a:t>Most are printed on the package like the examples below:</a:t>
            </a:r>
          </a:p>
          <a:p>
            <a:endParaRPr lang="en-US" dirty="0"/>
          </a:p>
          <a:p>
            <a:endParaRPr lang="en-US" dirty="0"/>
          </a:p>
          <a:p>
            <a:pPr marL="0" indent="0">
              <a:buNone/>
            </a:pPr>
            <a:r>
              <a:rPr lang="en-US" dirty="0"/>
              <a:t> </a:t>
            </a:r>
          </a:p>
          <a:p>
            <a:pPr marL="0" indent="0">
              <a:buNone/>
            </a:pPr>
            <a:br>
              <a:rPr lang="en-US" dirty="0"/>
            </a:br>
            <a:endParaRPr lang="en-US" dirty="0"/>
          </a:p>
          <a:p>
            <a:r>
              <a:rPr lang="en-US" dirty="0"/>
              <a:t>Keep vaccines with the shortest dating in the front and the longest dating </a:t>
            </a:r>
            <a:br>
              <a:rPr lang="en-US" dirty="0"/>
            </a:br>
            <a:r>
              <a:rPr lang="en-US" dirty="0"/>
              <a:t>toward the back</a:t>
            </a:r>
          </a:p>
        </p:txBody>
      </p:sp>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p:txBody>
          <a:bodyPr/>
          <a:lstStyle/>
          <a:p>
            <a:r>
              <a:rPr lang="en-US" dirty="0"/>
              <a:t>How to read an expiration date on a vaccine</a:t>
            </a:r>
          </a:p>
        </p:txBody>
      </p:sp>
      <p:pic>
        <p:nvPicPr>
          <p:cNvPr id="11" name="Picture 4">
            <a:extLst>
              <a:ext uri="{FF2B5EF4-FFF2-40B4-BE49-F238E27FC236}">
                <a16:creationId xmlns:a16="http://schemas.microsoft.com/office/drawing/2014/main" id="{593F7604-D5E8-2845-861C-60F4EF393C52}"/>
              </a:ext>
            </a:extLst>
          </p:cNvPr>
          <p:cNvPicPr>
            <a:picLocks noChangeAspect="1" noChangeArrowheads="1"/>
          </p:cNvPicPr>
          <p:nvPr/>
        </p:nvPicPr>
        <p:blipFill rotWithShape="1">
          <a:blip r:embed="rId5"/>
          <a:srcRect l="8137" t="22287" r="28327" b="41979"/>
          <a:stretch/>
        </p:blipFill>
        <p:spPr bwMode="auto">
          <a:xfrm>
            <a:off x="5795314" y="5120322"/>
            <a:ext cx="4376032" cy="32815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4">
            <a:extLst>
              <a:ext uri="{FF2B5EF4-FFF2-40B4-BE49-F238E27FC236}">
                <a16:creationId xmlns:a16="http://schemas.microsoft.com/office/drawing/2014/main" id="{EB4DCE57-C5B7-1B49-A7AD-5F43E914B5B0}"/>
              </a:ext>
            </a:extLst>
          </p:cNvPr>
          <p:cNvPicPr>
            <a:picLocks noChangeAspect="1" noChangeArrowheads="1"/>
          </p:cNvPicPr>
          <p:nvPr/>
        </p:nvPicPr>
        <p:blipFill rotWithShape="1">
          <a:blip r:embed="rId6"/>
          <a:srcRect l="6811" t="718" r="31437" b="41497"/>
          <a:stretch/>
        </p:blipFill>
        <p:spPr bwMode="auto">
          <a:xfrm rot="-5400000">
            <a:off x="10939838" y="4713947"/>
            <a:ext cx="3281594" cy="4094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Oval 8">
            <a:extLst>
              <a:ext uri="{FF2B5EF4-FFF2-40B4-BE49-F238E27FC236}">
                <a16:creationId xmlns:a16="http://schemas.microsoft.com/office/drawing/2014/main" id="{A7A423E2-7407-8F4C-A7F4-85EB022647D0}"/>
              </a:ext>
            </a:extLst>
          </p:cNvPr>
          <p:cNvSpPr/>
          <p:nvPr/>
        </p:nvSpPr>
        <p:spPr>
          <a:xfrm>
            <a:off x="6521493" y="6106845"/>
            <a:ext cx="2923673" cy="1022684"/>
          </a:xfrm>
          <a:prstGeom prst="ellipse">
            <a:avLst/>
          </a:prstGeom>
          <a:noFill/>
          <a:ln w="50800">
            <a:solidFill>
              <a:srgbClr val="C00000"/>
            </a:solidFill>
          </a:ln>
          <a:effectLst>
            <a:outerShdw dist="23000" sx="1000" sy="1000" rotWithShape="0">
              <a:schemeClr val="accent5"/>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Oval 9">
            <a:extLst>
              <a:ext uri="{FF2B5EF4-FFF2-40B4-BE49-F238E27FC236}">
                <a16:creationId xmlns:a16="http://schemas.microsoft.com/office/drawing/2014/main" id="{B8CFA798-9381-704F-8A44-EA0BDCC1AD6A}"/>
              </a:ext>
            </a:extLst>
          </p:cNvPr>
          <p:cNvSpPr/>
          <p:nvPr/>
        </p:nvSpPr>
        <p:spPr>
          <a:xfrm>
            <a:off x="11172421" y="6417661"/>
            <a:ext cx="2923673" cy="1022684"/>
          </a:xfrm>
          <a:prstGeom prst="ellipse">
            <a:avLst/>
          </a:prstGeom>
          <a:noFill/>
          <a:ln w="50800">
            <a:solidFill>
              <a:srgbClr val="C00000"/>
            </a:solidFill>
          </a:ln>
          <a:effectLst>
            <a:outerShdw dist="23000" sx="1000" sy="1000" rotWithShape="0">
              <a:schemeClr val="accent5"/>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5" name="Rectangle 4">
            <a:extLst>
              <a:ext uri="{FF2B5EF4-FFF2-40B4-BE49-F238E27FC236}">
                <a16:creationId xmlns:a16="http://schemas.microsoft.com/office/drawing/2014/main" id="{221B305E-E7C8-FF48-9618-FB94D8252EA9}"/>
              </a:ext>
            </a:extLst>
          </p:cNvPr>
          <p:cNvSpPr/>
          <p:nvPr/>
        </p:nvSpPr>
        <p:spPr>
          <a:xfrm>
            <a:off x="14989924" y="6274250"/>
            <a:ext cx="2445783" cy="830997"/>
          </a:xfrm>
          <a:prstGeom prst="rect">
            <a:avLst/>
          </a:prstGeom>
        </p:spPr>
        <p:txBody>
          <a:bodyPr wrap="square">
            <a:spAutoFit/>
          </a:bodyPr>
          <a:lstStyle/>
          <a:p>
            <a:r>
              <a:rPr lang="en-US" sz="2400" dirty="0">
                <a:solidFill>
                  <a:srgbClr val="C00000"/>
                </a:solidFill>
              </a:rPr>
              <a:t>*Check the  </a:t>
            </a:r>
            <a:br>
              <a:rPr lang="en-US" sz="2400" dirty="0">
                <a:solidFill>
                  <a:srgbClr val="C00000"/>
                </a:solidFill>
              </a:rPr>
            </a:br>
            <a:r>
              <a:rPr lang="en-US" sz="2400" dirty="0">
                <a:solidFill>
                  <a:srgbClr val="C00000"/>
                </a:solidFill>
              </a:rPr>
              <a:t>  expiration date</a:t>
            </a:r>
          </a:p>
        </p:txBody>
      </p:sp>
      <p:pic>
        <p:nvPicPr>
          <p:cNvPr id="13" name="Picture 4">
            <a:extLst>
              <a:ext uri="{FF2B5EF4-FFF2-40B4-BE49-F238E27FC236}">
                <a16:creationId xmlns:a16="http://schemas.microsoft.com/office/drawing/2014/main" id="{992A02F1-6399-8F42-916E-7619B1B18514}"/>
              </a:ext>
            </a:extLst>
          </p:cNvPr>
          <p:cNvPicPr>
            <a:picLocks noChangeAspect="1" noChangeArrowheads="1"/>
          </p:cNvPicPr>
          <p:nvPr/>
        </p:nvPicPr>
        <p:blipFill rotWithShape="1">
          <a:blip r:embed="rId7"/>
          <a:srcRect l="8741" t="38752" r="48113" b="35532"/>
          <a:stretch/>
        </p:blipFill>
        <p:spPr bwMode="auto">
          <a:xfrm>
            <a:off x="1338856" y="5148262"/>
            <a:ext cx="4094342" cy="3253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a:extLst>
              <a:ext uri="{FF2B5EF4-FFF2-40B4-BE49-F238E27FC236}">
                <a16:creationId xmlns:a16="http://schemas.microsoft.com/office/drawing/2014/main" id="{35BB4F2A-B859-A94D-93B9-E5A6E8FDC073}"/>
              </a:ext>
            </a:extLst>
          </p:cNvPr>
          <p:cNvSpPr/>
          <p:nvPr/>
        </p:nvSpPr>
        <p:spPr>
          <a:xfrm>
            <a:off x="1972521" y="6381419"/>
            <a:ext cx="2923673" cy="1022684"/>
          </a:xfrm>
          <a:prstGeom prst="ellipse">
            <a:avLst/>
          </a:prstGeom>
          <a:noFill/>
          <a:ln w="50800">
            <a:solidFill>
              <a:srgbClr val="C00000"/>
            </a:solidFill>
          </a:ln>
          <a:effectLst>
            <a:outerShdw dist="23000" sx="1000" sy="1000" rotWithShape="0">
              <a:schemeClr val="accent5"/>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6" name="Audio 5">
            <a:hlinkClick r:id="" action="ppaction://media"/>
            <a:extLst>
              <a:ext uri="{FF2B5EF4-FFF2-40B4-BE49-F238E27FC236}">
                <a16:creationId xmlns:a16="http://schemas.microsoft.com/office/drawing/2014/main" id="{2B8B09B9-302B-4BF6-8AA3-35E45AA08D9F}"/>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489354931"/>
      </p:ext>
    </p:extLst>
  </p:cSld>
  <p:clrMapOvr>
    <a:masterClrMapping/>
  </p:clrMapOvr>
  <mc:AlternateContent xmlns:mc="http://schemas.openxmlformats.org/markup-compatibility/2006">
    <mc:Choice xmlns:p14="http://schemas.microsoft.com/office/powerpoint/2010/main" Requires="p14">
      <p:transition spd="slow" p14:dur="2000" advTm="22205"/>
    </mc:Choice>
    <mc:Fallback>
      <p:transition spd="slow" advTm="222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39325E-8D58-8B47-A81B-951908C76277}"/>
              </a:ext>
            </a:extLst>
          </p:cNvPr>
          <p:cNvSpPr>
            <a:spLocks noGrp="1"/>
          </p:cNvSpPr>
          <p:nvPr>
            <p:ph idx="1"/>
          </p:nvPr>
        </p:nvSpPr>
        <p:spPr>
          <a:xfrm>
            <a:off x="821547" y="3253177"/>
            <a:ext cx="8563085" cy="7043348"/>
          </a:xfrm>
        </p:spPr>
        <p:txBody>
          <a:bodyPr/>
          <a:lstStyle/>
          <a:p>
            <a:r>
              <a:rPr lang="en-US" dirty="0"/>
              <a:t>Vaccine rotation is very important</a:t>
            </a:r>
          </a:p>
          <a:p>
            <a:r>
              <a:rPr lang="en-US" dirty="0"/>
              <a:t>Vaccines should be rotated on a regular basis</a:t>
            </a:r>
          </a:p>
          <a:p>
            <a:r>
              <a:rPr lang="en-US" dirty="0"/>
              <a:t>Keep the closest expiration date up front </a:t>
            </a:r>
            <a:br>
              <a:rPr lang="en-US" dirty="0"/>
            </a:br>
            <a:r>
              <a:rPr lang="en-US" dirty="0"/>
              <a:t>in the cooler</a:t>
            </a:r>
          </a:p>
          <a:p>
            <a:pPr marL="0" indent="0">
              <a:buNone/>
            </a:pPr>
            <a:br>
              <a:rPr lang="en-US" dirty="0"/>
            </a:br>
            <a:r>
              <a:rPr lang="en-US" dirty="0"/>
              <a:t>Expired Vaccines</a:t>
            </a:r>
          </a:p>
          <a:p>
            <a:r>
              <a:rPr lang="en-US" dirty="0"/>
              <a:t>Expired vaccines can be returned to the distributor for a partial credit, check your distributor’s return policy for details </a:t>
            </a:r>
          </a:p>
        </p:txBody>
      </p:sp>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821545" y="2048209"/>
            <a:ext cx="8322455" cy="919580"/>
          </a:xfrm>
        </p:spPr>
        <p:txBody>
          <a:bodyPr/>
          <a:lstStyle/>
          <a:p>
            <a:r>
              <a:rPr lang="en-US" dirty="0"/>
              <a:t>Rotation of stock</a:t>
            </a:r>
          </a:p>
        </p:txBody>
      </p:sp>
      <p:pic>
        <p:nvPicPr>
          <p:cNvPr id="5" name="Picture 4">
            <a:extLst>
              <a:ext uri="{FF2B5EF4-FFF2-40B4-BE49-F238E27FC236}">
                <a16:creationId xmlns:a16="http://schemas.microsoft.com/office/drawing/2014/main" id="{54F9CD38-9526-2540-AC3F-C61854BB519B}"/>
              </a:ext>
            </a:extLst>
          </p:cNvPr>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10565606" y="0"/>
            <a:ext cx="7722394" cy="10296525"/>
          </a:xfrm>
          <a:prstGeom prst="rect">
            <a:avLst/>
          </a:prstGeom>
        </p:spPr>
      </p:pic>
      <p:pic>
        <p:nvPicPr>
          <p:cNvPr id="4" name="Audio 3">
            <a:hlinkClick r:id="" action="ppaction://media"/>
            <a:extLst>
              <a:ext uri="{FF2B5EF4-FFF2-40B4-BE49-F238E27FC236}">
                <a16:creationId xmlns:a16="http://schemas.microsoft.com/office/drawing/2014/main" id="{BAED8E1A-3671-41FE-B088-3A101252FE5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3799589976"/>
      </p:ext>
    </p:extLst>
  </p:cSld>
  <p:clrMapOvr>
    <a:masterClrMapping/>
  </p:clrMapOvr>
  <mc:AlternateContent xmlns:mc="http://schemas.openxmlformats.org/markup-compatibility/2006">
    <mc:Choice xmlns:p14="http://schemas.microsoft.com/office/powerpoint/2010/main" Requires="p14">
      <p:transition spd="slow" p14:dur="2000" advTm="45476"/>
    </mc:Choice>
    <mc:Fallback>
      <p:transition spd="slow" advTm="454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39325E-8D58-8B47-A81B-951908C76277}"/>
              </a:ext>
            </a:extLst>
          </p:cNvPr>
          <p:cNvSpPr>
            <a:spLocks noGrp="1"/>
          </p:cNvSpPr>
          <p:nvPr>
            <p:ph idx="1"/>
          </p:nvPr>
        </p:nvSpPr>
        <p:spPr>
          <a:xfrm>
            <a:off x="821545" y="3807062"/>
            <a:ext cx="7109880" cy="7043348"/>
          </a:xfrm>
        </p:spPr>
        <p:txBody>
          <a:bodyPr>
            <a:normAutofit/>
          </a:bodyPr>
          <a:lstStyle/>
          <a:p>
            <a:r>
              <a:rPr lang="en-US" dirty="0"/>
              <a:t>Cooler temperature should be checked twice a day in the AM &amp; PM</a:t>
            </a:r>
          </a:p>
          <a:p>
            <a:r>
              <a:rPr lang="en-US" dirty="0"/>
              <a:t>Many stores have a check-off sheet to record:</a:t>
            </a:r>
          </a:p>
          <a:p>
            <a:pPr lvl="1"/>
            <a:r>
              <a:rPr lang="en-US" dirty="0"/>
              <a:t>Date</a:t>
            </a:r>
          </a:p>
          <a:p>
            <a:pPr lvl="1"/>
            <a:r>
              <a:rPr lang="en-US" dirty="0"/>
              <a:t>Time</a:t>
            </a:r>
          </a:p>
          <a:p>
            <a:pPr lvl="1"/>
            <a:r>
              <a:rPr lang="en-US" dirty="0"/>
              <a:t>Temperature</a:t>
            </a:r>
          </a:p>
          <a:p>
            <a:pPr lvl="1"/>
            <a:r>
              <a:rPr lang="en-US" dirty="0"/>
              <a:t>Initials of Store Employee</a:t>
            </a:r>
          </a:p>
          <a:p>
            <a:r>
              <a:rPr lang="en-US" dirty="0"/>
              <a:t>Visit MoreRetailPower.com for a printable check off sheet</a:t>
            </a:r>
          </a:p>
          <a:p>
            <a:endParaRPr lang="en-US" dirty="0"/>
          </a:p>
        </p:txBody>
      </p:sp>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821545" y="2048209"/>
            <a:ext cx="16163695" cy="919580"/>
          </a:xfrm>
        </p:spPr>
        <p:txBody>
          <a:bodyPr/>
          <a:lstStyle/>
          <a:p>
            <a:r>
              <a:rPr lang="en-US" dirty="0"/>
              <a:t>Checking your cooler’s </a:t>
            </a:r>
            <a:br>
              <a:rPr lang="en-US" dirty="0"/>
            </a:br>
            <a:r>
              <a:rPr lang="en-US" dirty="0"/>
              <a:t>temperature</a:t>
            </a:r>
          </a:p>
        </p:txBody>
      </p:sp>
      <p:graphicFrame>
        <p:nvGraphicFramePr>
          <p:cNvPr id="10" name="Table 9">
            <a:extLst>
              <a:ext uri="{FF2B5EF4-FFF2-40B4-BE49-F238E27FC236}">
                <a16:creationId xmlns:a16="http://schemas.microsoft.com/office/drawing/2014/main" id="{4F511606-1847-2540-AE1D-02333D4E7EB5}"/>
              </a:ext>
            </a:extLst>
          </p:cNvPr>
          <p:cNvGraphicFramePr>
            <a:graphicFrameLocks noGrp="1"/>
          </p:cNvGraphicFramePr>
          <p:nvPr>
            <p:extLst>
              <p:ext uri="{D42A27DB-BD31-4B8C-83A1-F6EECF244321}">
                <p14:modId xmlns:p14="http://schemas.microsoft.com/office/powerpoint/2010/main" val="2911135359"/>
              </p:ext>
            </p:extLst>
          </p:nvPr>
        </p:nvGraphicFramePr>
        <p:xfrm>
          <a:off x="9144000" y="2273968"/>
          <a:ext cx="8578516" cy="6452589"/>
        </p:xfrm>
        <a:graphic>
          <a:graphicData uri="http://schemas.openxmlformats.org/drawingml/2006/table">
            <a:tbl>
              <a:tblPr firstRow="1" bandRow="1">
                <a:tableStyleId>{5C22544A-7EE6-4342-B048-85BDC9FD1C3A}</a:tableStyleId>
              </a:tblPr>
              <a:tblGrid>
                <a:gridCol w="2144629">
                  <a:extLst>
                    <a:ext uri="{9D8B030D-6E8A-4147-A177-3AD203B41FA5}">
                      <a16:colId xmlns:a16="http://schemas.microsoft.com/office/drawing/2014/main" val="2693417125"/>
                    </a:ext>
                  </a:extLst>
                </a:gridCol>
                <a:gridCol w="2144629">
                  <a:extLst>
                    <a:ext uri="{9D8B030D-6E8A-4147-A177-3AD203B41FA5}">
                      <a16:colId xmlns:a16="http://schemas.microsoft.com/office/drawing/2014/main" val="2395502040"/>
                    </a:ext>
                  </a:extLst>
                </a:gridCol>
                <a:gridCol w="2144629">
                  <a:extLst>
                    <a:ext uri="{9D8B030D-6E8A-4147-A177-3AD203B41FA5}">
                      <a16:colId xmlns:a16="http://schemas.microsoft.com/office/drawing/2014/main" val="813914701"/>
                    </a:ext>
                  </a:extLst>
                </a:gridCol>
                <a:gridCol w="2144629">
                  <a:extLst>
                    <a:ext uri="{9D8B030D-6E8A-4147-A177-3AD203B41FA5}">
                      <a16:colId xmlns:a16="http://schemas.microsoft.com/office/drawing/2014/main" val="2744262964"/>
                    </a:ext>
                  </a:extLst>
                </a:gridCol>
              </a:tblGrid>
              <a:tr h="954887">
                <a:tc>
                  <a:txBody>
                    <a:bodyPr/>
                    <a:lstStyle/>
                    <a:p>
                      <a:pPr algn="ctr">
                        <a:lnSpc>
                          <a:spcPct val="100000"/>
                        </a:lnSpc>
                        <a:spcBef>
                          <a:spcPts val="0"/>
                        </a:spcBef>
                      </a:pPr>
                      <a:r>
                        <a:rPr lang="en-US" sz="2400" dirty="0"/>
                        <a:t>Date</a:t>
                      </a:r>
                    </a:p>
                  </a:txBody>
                  <a:tcPr anchor="ctr"/>
                </a:tc>
                <a:tc>
                  <a:txBody>
                    <a:bodyPr/>
                    <a:lstStyle/>
                    <a:p>
                      <a:pPr algn="ctr">
                        <a:lnSpc>
                          <a:spcPct val="100000"/>
                        </a:lnSpc>
                        <a:spcBef>
                          <a:spcPts val="0"/>
                        </a:spcBef>
                      </a:pPr>
                      <a:r>
                        <a:rPr lang="en-US" sz="2400" dirty="0"/>
                        <a:t>Time</a:t>
                      </a:r>
                    </a:p>
                  </a:txBody>
                  <a:tcPr anchor="ctr"/>
                </a:tc>
                <a:tc>
                  <a:txBody>
                    <a:bodyPr/>
                    <a:lstStyle/>
                    <a:p>
                      <a:pPr algn="ctr">
                        <a:lnSpc>
                          <a:spcPct val="100000"/>
                        </a:lnSpc>
                        <a:spcBef>
                          <a:spcPts val="0"/>
                        </a:spcBef>
                      </a:pPr>
                      <a:r>
                        <a:rPr lang="en-US" sz="2400" dirty="0"/>
                        <a:t>Temperature</a:t>
                      </a:r>
                    </a:p>
                  </a:txBody>
                  <a:tcPr anchor="ctr"/>
                </a:tc>
                <a:tc>
                  <a:txBody>
                    <a:bodyPr/>
                    <a:lstStyle/>
                    <a:p>
                      <a:pPr algn="ctr">
                        <a:lnSpc>
                          <a:spcPct val="100000"/>
                        </a:lnSpc>
                      </a:pPr>
                      <a:r>
                        <a:rPr lang="en-US" sz="2400" dirty="0"/>
                        <a:t>Employee</a:t>
                      </a:r>
                      <a:br>
                        <a:rPr lang="en-US" sz="2400" dirty="0"/>
                      </a:br>
                      <a:r>
                        <a:rPr lang="en-US" sz="2400" dirty="0"/>
                        <a:t>Initials</a:t>
                      </a:r>
                    </a:p>
                  </a:txBody>
                  <a:tcPr anchor="ctr"/>
                </a:tc>
                <a:extLst>
                  <a:ext uri="{0D108BD9-81ED-4DB2-BD59-A6C34878D82A}">
                    <a16:rowId xmlns:a16="http://schemas.microsoft.com/office/drawing/2014/main" val="2980180595"/>
                  </a:ext>
                </a:extLst>
              </a:tr>
              <a:tr h="954887">
                <a:tc>
                  <a:txBody>
                    <a:bodyPr/>
                    <a:lstStyle/>
                    <a:p>
                      <a:pPr algn="ctr"/>
                      <a:r>
                        <a:rPr lang="en-US" sz="3400" dirty="0"/>
                        <a:t>1/15</a:t>
                      </a:r>
                    </a:p>
                  </a:txBody>
                  <a:tcPr anchor="ctr"/>
                </a:tc>
                <a:tc>
                  <a:txBody>
                    <a:bodyPr/>
                    <a:lstStyle/>
                    <a:p>
                      <a:pPr algn="ctr"/>
                      <a:r>
                        <a:rPr lang="en-US" sz="3400" dirty="0"/>
                        <a:t>3:30</a:t>
                      </a:r>
                    </a:p>
                  </a:txBody>
                  <a:tcPr anchor="ctr"/>
                </a:tc>
                <a:tc>
                  <a:txBody>
                    <a:bodyPr/>
                    <a:lstStyle/>
                    <a:p>
                      <a:pPr algn="ctr"/>
                      <a:r>
                        <a:rPr lang="en-US" sz="3400" dirty="0"/>
                        <a:t>37°F</a:t>
                      </a:r>
                    </a:p>
                  </a:txBody>
                  <a:tcPr anchor="ctr"/>
                </a:tc>
                <a:tc>
                  <a:txBody>
                    <a:bodyPr/>
                    <a:lstStyle/>
                    <a:p>
                      <a:pPr algn="ctr"/>
                      <a:r>
                        <a:rPr lang="en-US" sz="3400" dirty="0"/>
                        <a:t>GS</a:t>
                      </a:r>
                    </a:p>
                  </a:txBody>
                  <a:tcPr anchor="ctr"/>
                </a:tc>
                <a:extLst>
                  <a:ext uri="{0D108BD9-81ED-4DB2-BD59-A6C34878D82A}">
                    <a16:rowId xmlns:a16="http://schemas.microsoft.com/office/drawing/2014/main" val="3035917366"/>
                  </a:ext>
                </a:extLst>
              </a:tr>
              <a:tr h="954887">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2143188621"/>
                  </a:ext>
                </a:extLst>
              </a:tr>
              <a:tr h="954887">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2570834211"/>
                  </a:ext>
                </a:extLst>
              </a:tr>
              <a:tr h="954887">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3446665891"/>
                  </a:ext>
                </a:extLst>
              </a:tr>
              <a:tr h="954887">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1481305056"/>
                  </a:ext>
                </a:extLst>
              </a:tr>
              <a:tr h="723267">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tc>
                  <a:txBody>
                    <a:bodyPr/>
                    <a:lstStyle/>
                    <a:p>
                      <a:pPr algn="ctr"/>
                      <a:endParaRPr lang="en-US" sz="2400" dirty="0"/>
                    </a:p>
                  </a:txBody>
                  <a:tcPr/>
                </a:tc>
                <a:extLst>
                  <a:ext uri="{0D108BD9-81ED-4DB2-BD59-A6C34878D82A}">
                    <a16:rowId xmlns:a16="http://schemas.microsoft.com/office/drawing/2014/main" val="2761923830"/>
                  </a:ext>
                </a:extLst>
              </a:tr>
            </a:tbl>
          </a:graphicData>
        </a:graphic>
      </p:graphicFrame>
      <p:sp>
        <p:nvSpPr>
          <p:cNvPr id="4" name="Rectangle 3">
            <a:extLst>
              <a:ext uri="{FF2B5EF4-FFF2-40B4-BE49-F238E27FC236}">
                <a16:creationId xmlns:a16="http://schemas.microsoft.com/office/drawing/2014/main" id="{53779776-430D-0F41-A1E5-FBF3458A51D0}"/>
              </a:ext>
            </a:extLst>
          </p:cNvPr>
          <p:cNvSpPr/>
          <p:nvPr/>
        </p:nvSpPr>
        <p:spPr>
          <a:xfrm>
            <a:off x="9144000" y="8846009"/>
            <a:ext cx="6463629" cy="307777"/>
          </a:xfrm>
          <a:prstGeom prst="rect">
            <a:avLst/>
          </a:prstGeom>
        </p:spPr>
        <p:txBody>
          <a:bodyPr wrap="none">
            <a:spAutoFit/>
          </a:bodyPr>
          <a:lstStyle/>
          <a:p>
            <a:r>
              <a:rPr lang="en-US" sz="1400" dirty="0">
                <a:solidFill>
                  <a:srgbClr val="1C1717"/>
                </a:solidFill>
                <a:latin typeface="Helvetica" panose="020B0604020202020204" pitchFamily="34" charset="0"/>
                <a:cs typeface="Helvetica" panose="020B0604020202020204" pitchFamily="34" charset="0"/>
              </a:rPr>
              <a:t>Contact Store Manager if cooler temperature is outside of </a:t>
            </a:r>
            <a:r>
              <a:rPr lang="en-US" sz="1400" dirty="0">
                <a:latin typeface="Helvetica" panose="020B0604020202020204" pitchFamily="34" charset="0"/>
                <a:cs typeface="Helvetica" panose="020B0604020202020204" pitchFamily="34" charset="0"/>
              </a:rPr>
              <a:t>35° and 45°</a:t>
            </a:r>
            <a:r>
              <a:rPr lang="en-US" sz="1400" dirty="0">
                <a:solidFill>
                  <a:srgbClr val="1C1717"/>
                </a:solidFill>
                <a:latin typeface="Helvetica" panose="020B0604020202020204" pitchFamily="34" charset="0"/>
                <a:cs typeface="Helvetica" panose="020B0604020202020204" pitchFamily="34" charset="0"/>
              </a:rPr>
              <a:t> degrees.</a:t>
            </a:r>
            <a:endParaRPr lang="en-US" sz="1400" dirty="0">
              <a:latin typeface="Helvetica" panose="020B0604020202020204" pitchFamily="34" charset="0"/>
              <a:cs typeface="Helvetica" panose="020B0604020202020204" pitchFamily="34" charset="0"/>
            </a:endParaRPr>
          </a:p>
        </p:txBody>
      </p:sp>
      <p:pic>
        <p:nvPicPr>
          <p:cNvPr id="5" name="Audio 4">
            <a:hlinkClick r:id="" action="ppaction://media"/>
            <a:extLst>
              <a:ext uri="{FF2B5EF4-FFF2-40B4-BE49-F238E27FC236}">
                <a16:creationId xmlns:a16="http://schemas.microsoft.com/office/drawing/2014/main" id="{E9451E69-2F85-4C9F-83AD-6572475EA2A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48858690"/>
      </p:ext>
    </p:extLst>
  </p:cSld>
  <p:clrMapOvr>
    <a:masterClrMapping/>
  </p:clrMapOvr>
  <mc:AlternateContent xmlns:mc="http://schemas.openxmlformats.org/markup-compatibility/2006">
    <mc:Choice xmlns:p14="http://schemas.microsoft.com/office/powerpoint/2010/main" Requires="p14">
      <p:transition spd="slow" p14:dur="2000" advTm="21113"/>
    </mc:Choice>
    <mc:Fallback>
      <p:transition spd="slow" advTm="2111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D39325E-8D58-8B47-A81B-951908C76277}"/>
              </a:ext>
            </a:extLst>
          </p:cNvPr>
          <p:cNvSpPr>
            <a:spLocks noGrp="1"/>
          </p:cNvSpPr>
          <p:nvPr>
            <p:ph idx="1"/>
          </p:nvPr>
        </p:nvSpPr>
        <p:spPr>
          <a:xfrm>
            <a:off x="821546" y="4010525"/>
            <a:ext cx="8472356" cy="6285999"/>
          </a:xfrm>
        </p:spPr>
        <p:txBody>
          <a:bodyPr/>
          <a:lstStyle/>
          <a:p>
            <a:r>
              <a:rPr lang="en-US" dirty="0"/>
              <a:t>Perception is everything–your cooler should look full and orderly</a:t>
            </a:r>
          </a:p>
          <a:p>
            <a:r>
              <a:rPr lang="en-US" dirty="0"/>
              <a:t>Customers can’t buy what they can’t see. They’ll be unlikely to buy:</a:t>
            </a:r>
          </a:p>
          <a:p>
            <a:pPr lvl="1"/>
            <a:r>
              <a:rPr lang="en-US" dirty="0"/>
              <a:t>The last item on the shelf</a:t>
            </a:r>
          </a:p>
          <a:p>
            <a:pPr lvl="1"/>
            <a:r>
              <a:rPr lang="en-US" dirty="0"/>
              <a:t>Dusty or damaged items</a:t>
            </a:r>
          </a:p>
          <a:p>
            <a:r>
              <a:rPr lang="en-US" dirty="0"/>
              <a:t>If they can’t find what they need, they will shop elsewhere </a:t>
            </a:r>
          </a:p>
        </p:txBody>
      </p:sp>
      <p:sp>
        <p:nvSpPr>
          <p:cNvPr id="3" name="Title 2">
            <a:extLst>
              <a:ext uri="{FF2B5EF4-FFF2-40B4-BE49-F238E27FC236}">
                <a16:creationId xmlns:a16="http://schemas.microsoft.com/office/drawing/2014/main" id="{CDBA34A9-CA6C-244F-833B-01A22A722E35}"/>
              </a:ext>
            </a:extLst>
          </p:cNvPr>
          <p:cNvSpPr>
            <a:spLocks noGrp="1"/>
          </p:cNvSpPr>
          <p:nvPr>
            <p:ph type="title"/>
          </p:nvPr>
        </p:nvSpPr>
        <p:spPr>
          <a:xfrm>
            <a:off x="821546" y="2048209"/>
            <a:ext cx="8178076" cy="919580"/>
          </a:xfrm>
        </p:spPr>
        <p:txBody>
          <a:bodyPr/>
          <a:lstStyle/>
          <a:p>
            <a:r>
              <a:rPr lang="en-US" dirty="0"/>
              <a:t>Importance of maintaining vaccine inventory</a:t>
            </a:r>
            <a:br>
              <a:rPr lang="en-US" dirty="0"/>
            </a:br>
            <a:endParaRPr lang="en-US" dirty="0"/>
          </a:p>
        </p:txBody>
      </p:sp>
      <p:pic>
        <p:nvPicPr>
          <p:cNvPr id="8" name="Picture 7">
            <a:extLst>
              <a:ext uri="{FF2B5EF4-FFF2-40B4-BE49-F238E27FC236}">
                <a16:creationId xmlns:a16="http://schemas.microsoft.com/office/drawing/2014/main" id="{2A99B3EB-FD23-0F43-8FC5-2AF46AFFADA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a:off x="10565606" y="0"/>
            <a:ext cx="7721052" cy="10296524"/>
          </a:xfrm>
          <a:prstGeom prst="rect">
            <a:avLst/>
          </a:prstGeom>
        </p:spPr>
      </p:pic>
      <p:pic>
        <p:nvPicPr>
          <p:cNvPr id="5" name="Audio 4">
            <a:hlinkClick r:id="" action="ppaction://media"/>
            <a:extLst>
              <a:ext uri="{FF2B5EF4-FFF2-40B4-BE49-F238E27FC236}">
                <a16:creationId xmlns:a16="http://schemas.microsoft.com/office/drawing/2014/main" id="{62606F21-9FDE-417B-9E25-39D26734B5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1961012817"/>
      </p:ext>
    </p:extLst>
  </p:cSld>
  <p:clrMapOvr>
    <a:masterClrMapping/>
  </p:clrMapOvr>
  <mc:AlternateContent xmlns:mc="http://schemas.openxmlformats.org/markup-compatibility/2006">
    <mc:Choice xmlns:p14="http://schemas.microsoft.com/office/powerpoint/2010/main" Requires="p14">
      <p:transition spd="slow" p14:dur="2000" advTm="34393"/>
    </mc:Choice>
    <mc:Fallback>
      <p:transition spd="slow" advTm="343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1">
            <a:extLst>
              <a:ext uri="{FF2B5EF4-FFF2-40B4-BE49-F238E27FC236}">
                <a16:creationId xmlns:a16="http://schemas.microsoft.com/office/drawing/2014/main" id="{70D33657-24BC-FE42-B036-92F495E3CE20}"/>
              </a:ext>
            </a:extLst>
          </p:cNvPr>
          <p:cNvSpPr>
            <a:spLocks noGrp="1"/>
          </p:cNvSpPr>
          <p:nvPr>
            <p:ph idx="1"/>
          </p:nvPr>
        </p:nvSpPr>
        <p:spPr>
          <a:xfrm>
            <a:off x="821547" y="3253177"/>
            <a:ext cx="7550293" cy="7043348"/>
          </a:xfrm>
        </p:spPr>
        <p:txBody>
          <a:bodyPr>
            <a:normAutofit/>
          </a:bodyPr>
          <a:lstStyle/>
          <a:p>
            <a:r>
              <a:rPr lang="en-US" dirty="0"/>
              <a:t>Once a customer makes a vaccine purchase, be sure they understand the importance of keeping vaccines properly cooled</a:t>
            </a:r>
            <a:r>
              <a:rPr lang="en-US" sz="3200" dirty="0"/>
              <a:t>:</a:t>
            </a:r>
          </a:p>
          <a:p>
            <a:pPr lvl="1"/>
            <a:r>
              <a:rPr lang="en-US" sz="3200" dirty="0"/>
              <a:t>In transport </a:t>
            </a:r>
          </a:p>
          <a:p>
            <a:pPr lvl="1"/>
            <a:r>
              <a:rPr lang="en-US" sz="3200" dirty="0"/>
              <a:t>At home before use </a:t>
            </a:r>
          </a:p>
          <a:p>
            <a:pPr marL="0" indent="0">
              <a:buNone/>
            </a:pPr>
            <a:endParaRPr lang="en-US" sz="3200" dirty="0"/>
          </a:p>
        </p:txBody>
      </p:sp>
      <p:sp>
        <p:nvSpPr>
          <p:cNvPr id="10" name="Title 2">
            <a:extLst>
              <a:ext uri="{FF2B5EF4-FFF2-40B4-BE49-F238E27FC236}">
                <a16:creationId xmlns:a16="http://schemas.microsoft.com/office/drawing/2014/main" id="{DC6CA78E-DAD3-BE4F-BD19-561C3FC9BD69}"/>
              </a:ext>
            </a:extLst>
          </p:cNvPr>
          <p:cNvSpPr>
            <a:spLocks noGrp="1"/>
          </p:cNvSpPr>
          <p:nvPr>
            <p:ph type="title"/>
          </p:nvPr>
        </p:nvSpPr>
        <p:spPr>
          <a:xfrm>
            <a:off x="821545" y="2048209"/>
            <a:ext cx="8322455" cy="919580"/>
          </a:xfrm>
        </p:spPr>
        <p:txBody>
          <a:bodyPr/>
          <a:lstStyle/>
          <a:p>
            <a:r>
              <a:rPr lang="en-US" dirty="0"/>
              <a:t>Selling Vaccines</a:t>
            </a:r>
          </a:p>
        </p:txBody>
      </p:sp>
      <p:pic>
        <p:nvPicPr>
          <p:cNvPr id="4" name="Picture 3">
            <a:extLst>
              <a:ext uri="{FF2B5EF4-FFF2-40B4-BE49-F238E27FC236}">
                <a16:creationId xmlns:a16="http://schemas.microsoft.com/office/drawing/2014/main" id="{A018D2E7-A8D0-A948-A36C-AF30FA4A601E}"/>
              </a:ext>
            </a:extLst>
          </p:cNvPr>
          <p:cNvPicPr>
            <a:picLocks noChangeAspect="1"/>
          </p:cNvPicPr>
          <p:nvPr/>
        </p:nvPicPr>
        <p:blipFill>
          <a:blip r:embed="rId5"/>
          <a:srcRect/>
          <a:stretch/>
        </p:blipFill>
        <p:spPr>
          <a:xfrm>
            <a:off x="6827520" y="568960"/>
            <a:ext cx="11460480" cy="7728287"/>
          </a:xfrm>
          <a:prstGeom prst="rect">
            <a:avLst/>
          </a:prstGeom>
        </p:spPr>
      </p:pic>
      <p:pic>
        <p:nvPicPr>
          <p:cNvPr id="3" name="Audio 2">
            <a:hlinkClick r:id="" action="ppaction://media"/>
            <a:extLst>
              <a:ext uri="{FF2B5EF4-FFF2-40B4-BE49-F238E27FC236}">
                <a16:creationId xmlns:a16="http://schemas.microsoft.com/office/drawing/2014/main" id="{AAFA7A47-A295-42B8-8AF5-008D71D9C36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79890145"/>
      </p:ext>
    </p:extLst>
  </p:cSld>
  <p:clrMapOvr>
    <a:masterClrMapping/>
  </p:clrMapOvr>
  <mc:AlternateContent xmlns:mc="http://schemas.openxmlformats.org/markup-compatibility/2006">
    <mc:Choice xmlns:p14="http://schemas.microsoft.com/office/powerpoint/2010/main" Requires="p14">
      <p:transition spd="slow" p14:dur="2000" advTm="10591"/>
    </mc:Choice>
    <mc:Fallback>
      <p:transition spd="slow" advTm="105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99B3EB-FD23-0F43-8FC5-2AF46AFFADA4}"/>
              </a:ext>
            </a:extLst>
          </p:cNvPr>
          <p:cNvPicPr>
            <a:picLocks noChangeAspect="1"/>
          </p:cNvPicPr>
          <p:nvPr/>
        </p:nvPicPr>
        <p:blipFill>
          <a:blip r:embed="rId5" cstate="email">
            <a:extLst>
              <a:ext uri="{28A0092B-C50C-407E-A947-70E740481C1C}">
                <a14:useLocalDpi xmlns:a14="http://schemas.microsoft.com/office/drawing/2010/main"/>
              </a:ext>
            </a:extLst>
          </a:blip>
          <a:srcRect/>
          <a:stretch/>
        </p:blipFill>
        <p:spPr>
          <a:xfrm rot="5400000">
            <a:off x="9280106" y="1287737"/>
            <a:ext cx="10294736" cy="7721052"/>
          </a:xfrm>
          <a:prstGeom prst="rect">
            <a:avLst/>
          </a:prstGeom>
        </p:spPr>
      </p:pic>
      <p:sp>
        <p:nvSpPr>
          <p:cNvPr id="9" name="Content Placeholder 1">
            <a:extLst>
              <a:ext uri="{FF2B5EF4-FFF2-40B4-BE49-F238E27FC236}">
                <a16:creationId xmlns:a16="http://schemas.microsoft.com/office/drawing/2014/main" id="{70D33657-24BC-FE42-B036-92F495E3CE20}"/>
              </a:ext>
            </a:extLst>
          </p:cNvPr>
          <p:cNvSpPr>
            <a:spLocks noGrp="1"/>
          </p:cNvSpPr>
          <p:nvPr>
            <p:ph idx="1"/>
          </p:nvPr>
        </p:nvSpPr>
        <p:spPr>
          <a:xfrm>
            <a:off x="821547" y="3253177"/>
            <a:ext cx="8199905" cy="7043348"/>
          </a:xfrm>
        </p:spPr>
        <p:txBody>
          <a:bodyPr>
            <a:normAutofit/>
          </a:bodyPr>
          <a:lstStyle/>
          <a:p>
            <a:r>
              <a:rPr lang="en-US" sz="3200" dirty="0"/>
              <a:t>If their trip time home could exceed 15 minutes, it is recommended to pack vaccines for transport using a:</a:t>
            </a:r>
          </a:p>
          <a:p>
            <a:pPr lvl="1"/>
            <a:r>
              <a:rPr lang="en-US" sz="3200" dirty="0"/>
              <a:t>Cooler of their own </a:t>
            </a:r>
          </a:p>
          <a:p>
            <a:pPr lvl="1"/>
            <a:r>
              <a:rPr lang="en-US" sz="3200" dirty="0"/>
              <a:t>A cooler bag provided by the retailer</a:t>
            </a:r>
          </a:p>
          <a:p>
            <a:pPr marL="0" indent="0">
              <a:buNone/>
            </a:pPr>
            <a:endParaRPr lang="en-US" sz="3200" dirty="0"/>
          </a:p>
        </p:txBody>
      </p:sp>
      <p:sp>
        <p:nvSpPr>
          <p:cNvPr id="10" name="Title 2">
            <a:extLst>
              <a:ext uri="{FF2B5EF4-FFF2-40B4-BE49-F238E27FC236}">
                <a16:creationId xmlns:a16="http://schemas.microsoft.com/office/drawing/2014/main" id="{DC6CA78E-DAD3-BE4F-BD19-561C3FC9BD69}"/>
              </a:ext>
            </a:extLst>
          </p:cNvPr>
          <p:cNvSpPr>
            <a:spLocks noGrp="1"/>
          </p:cNvSpPr>
          <p:nvPr>
            <p:ph type="title"/>
          </p:nvPr>
        </p:nvSpPr>
        <p:spPr>
          <a:xfrm>
            <a:off x="821545" y="2048209"/>
            <a:ext cx="8322455" cy="919580"/>
          </a:xfrm>
        </p:spPr>
        <p:txBody>
          <a:bodyPr/>
          <a:lstStyle/>
          <a:p>
            <a:r>
              <a:rPr lang="en-US" dirty="0"/>
              <a:t>Selling Vaccines</a:t>
            </a:r>
          </a:p>
        </p:txBody>
      </p:sp>
      <p:pic>
        <p:nvPicPr>
          <p:cNvPr id="2" name="Audio 1">
            <a:hlinkClick r:id="" action="ppaction://media"/>
            <a:extLst>
              <a:ext uri="{FF2B5EF4-FFF2-40B4-BE49-F238E27FC236}">
                <a16:creationId xmlns:a16="http://schemas.microsoft.com/office/drawing/2014/main" id="{86B7FA1F-061F-4569-BE88-BC63C9EC7B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7729200" y="9737725"/>
            <a:ext cx="406400" cy="406400"/>
          </a:xfrm>
          <a:prstGeom prst="rect">
            <a:avLst/>
          </a:prstGeom>
        </p:spPr>
      </p:pic>
    </p:spTree>
    <p:extLst>
      <p:ext uri="{BB962C8B-B14F-4D97-AF65-F5344CB8AC3E}">
        <p14:creationId xmlns:p14="http://schemas.microsoft.com/office/powerpoint/2010/main" val="2320779805"/>
      </p:ext>
    </p:extLst>
  </p:cSld>
  <p:clrMapOvr>
    <a:masterClrMapping/>
  </p:clrMapOvr>
  <mc:AlternateContent xmlns:mc="http://schemas.openxmlformats.org/markup-compatibility/2006">
    <mc:Choice xmlns:p14="http://schemas.microsoft.com/office/powerpoint/2010/main" Requires="p14">
      <p:transition spd="slow" p14:dur="2000" advTm="12940"/>
    </mc:Choice>
    <mc:Fallback>
      <p:transition spd="slow" advTm="12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theme/theme1.xml><?xml version="1.0" encoding="utf-8"?>
<a:theme xmlns:a="http://schemas.openxmlformats.org/drawingml/2006/main" name="1_Office Theme">
  <a:themeElements>
    <a:clrScheme name="MORE">
      <a:dk1>
        <a:srgbClr val="374149"/>
      </a:dk1>
      <a:lt1>
        <a:srgbClr val="FFFFFF"/>
      </a:lt1>
      <a:dk2>
        <a:srgbClr val="409793"/>
      </a:dk2>
      <a:lt2>
        <a:srgbClr val="C0B7AD"/>
      </a:lt2>
      <a:accent1>
        <a:srgbClr val="409793"/>
      </a:accent1>
      <a:accent2>
        <a:srgbClr val="61CEC9"/>
      </a:accent2>
      <a:accent3>
        <a:srgbClr val="66203A"/>
      </a:accent3>
      <a:accent4>
        <a:srgbClr val="005650"/>
      </a:accent4>
      <a:accent5>
        <a:srgbClr val="364149"/>
      </a:accent5>
      <a:accent6>
        <a:srgbClr val="A17182"/>
      </a:accent6>
      <a:hlink>
        <a:srgbClr val="374149"/>
      </a:hlink>
      <a:folHlink>
        <a:srgbClr val="409793"/>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sisl xmlns:xsi="http://www.w3.org/2001/XMLSchema-instance" xmlns:xsd="http://www.w3.org/2001/XMLSchema" xmlns="http://www.boldonjames.com/2008/01/sie/internal/label" sislVersion="0" policy="a10f9ac0-5937-4b4f-b459-96aedd9ed2c5" origin="userSelected">
  <element uid="9920fcc9-9f43-4d43-9e3e-b98a219cfd55" value=""/>
</sisl>
</file>

<file path=customXml/item3.xml><?xml version="1.0" encoding="utf-8"?>
<ct:contentTypeSchema xmlns:ct="http://schemas.microsoft.com/office/2006/metadata/contentType" xmlns:ma="http://schemas.microsoft.com/office/2006/metadata/properties/metaAttributes" ct:_="" ma:_="" ma:contentTypeName="Document" ma:contentTypeID="0x010100F6DCFBC9795A38429A3B00FE6DBC33A8" ma:contentTypeVersion="13" ma:contentTypeDescription="Create a new document." ma:contentTypeScope="" ma:versionID="7a2139e707fec01ae974d163087054eb">
  <xsd:schema xmlns:xsd="http://www.w3.org/2001/XMLSchema" xmlns:xs="http://www.w3.org/2001/XMLSchema" xmlns:p="http://schemas.microsoft.com/office/2006/metadata/properties" xmlns:ns3="e4fa2a72-512d-4625-8080-7f9539ec5156" xmlns:ns4="524b6dc0-4d19-4667-bcf4-3c5af9116b8e" targetNamespace="http://schemas.microsoft.com/office/2006/metadata/properties" ma:root="true" ma:fieldsID="14dade457184b7f7b4eda51d575e31e4" ns3:_="" ns4:_="">
    <xsd:import namespace="e4fa2a72-512d-4625-8080-7f9539ec5156"/>
    <xsd:import namespace="524b6dc0-4d19-4667-bcf4-3c5af9116b8e"/>
    <xsd:element name="properties">
      <xsd:complexType>
        <xsd:sequence>
          <xsd:element name="documentManagement">
            <xsd:complexType>
              <xsd:all>
                <xsd:element ref="ns3:MediaServiceMetadata" minOccurs="0"/>
                <xsd:element ref="ns3:MediaServiceFastMetadata" minOccurs="0"/>
                <xsd:element ref="ns4:SharedWithUsers" minOccurs="0"/>
                <xsd:element ref="ns4:SharedWithDetails" minOccurs="0"/>
                <xsd:element ref="ns4:SharingHintHash" minOccurs="0"/>
                <xsd:element ref="ns3:MediaServiceDateTaken" minOccurs="0"/>
                <xsd:element ref="ns3:MediaServiceAutoTags" minOccurs="0"/>
                <xsd:element ref="ns3:MediaServiceOCR" minOccurs="0"/>
                <xsd:element ref="ns3:MediaServiceLocation" minOccurs="0"/>
                <xsd:element ref="ns3:MediaServiceEventHashCode" minOccurs="0"/>
                <xsd:element ref="ns3:MediaServiceGenerationTime"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4fa2a72-512d-4625-8080-7f9539ec5156"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4" nillable="true" ma:displayName="MediaServiceAutoTags" ma:internalName="MediaServiceAutoTags" ma:readOnly="true">
      <xsd:simpleType>
        <xsd:restriction base="dms:Text"/>
      </xsd:simpleType>
    </xsd:element>
    <xsd:element name="MediaServiceOCR" ma:index="15" nillable="true" ma:displayName="MediaServiceOCR" ma:internalName="MediaServiceOCR" ma:readOnly="true">
      <xsd:simpleType>
        <xsd:restriction base="dms:Note">
          <xsd:maxLength value="255"/>
        </xsd:restriction>
      </xsd:simpleType>
    </xsd:element>
    <xsd:element name="MediaServiceLocation" ma:index="16" nillable="true" ma:displayName="MediaServiceLocation" ma:internalName="MediaServiceLocation"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AutoKeyPoints" ma:index="19" nillable="true" ma:displayName="MediaServiceAutoKeyPoints" ma:hidden="true" ma:internalName="MediaServiceAutoKeyPoints" ma:readOnly="true">
      <xsd:simpleType>
        <xsd:restriction base="dms:Note"/>
      </xsd:simpleType>
    </xsd:element>
    <xsd:element name="MediaServiceKeyPoints" ma:index="20"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24b6dc0-4d19-4667-bcf4-3c5af9116b8e"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SharingHintHash" ma:index="12"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E04549BF-B344-4F37-B38F-30806984E74B}">
  <ds:schemaRefs>
    <ds:schemaRef ds:uri="http://schemas.microsoft.com/sharepoint/v3/contenttype/forms"/>
  </ds:schemaRefs>
</ds:datastoreItem>
</file>

<file path=customXml/itemProps2.xml><?xml version="1.0" encoding="utf-8"?>
<ds:datastoreItem xmlns:ds="http://schemas.openxmlformats.org/officeDocument/2006/customXml" ds:itemID="{88CB913B-7804-420B-9DCE-9633605D5405}">
  <ds:schemaRefs>
    <ds:schemaRef ds:uri="http://www.w3.org/2001/XMLSchema"/>
    <ds:schemaRef ds:uri="http://www.boldonjames.com/2008/01/sie/internal/label"/>
  </ds:schemaRefs>
</ds:datastoreItem>
</file>

<file path=customXml/itemProps3.xml><?xml version="1.0" encoding="utf-8"?>
<ds:datastoreItem xmlns:ds="http://schemas.openxmlformats.org/officeDocument/2006/customXml" ds:itemID="{12776B8B-37E4-4890-9A4E-455E3BEE42E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4fa2a72-512d-4625-8080-7f9539ec5156"/>
    <ds:schemaRef ds:uri="524b6dc0-4d19-4667-bcf4-3c5af9116b8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EE3914EA-8F6E-496B-A857-D55AA33229C2}">
  <ds:schemaRefs>
    <ds:schemaRef ds:uri="http://schemas.microsoft.com/office/2006/metadata/properties"/>
    <ds:schemaRef ds:uri="e4fa2a72-512d-4625-8080-7f9539ec5156"/>
    <ds:schemaRef ds:uri="524b6dc0-4d19-4667-bcf4-3c5af9116b8e"/>
    <ds:schemaRef ds:uri="http://purl.org/dc/terms/"/>
    <ds:schemaRef ds:uri="http://schemas.openxmlformats.org/package/2006/metadata/core-properties"/>
    <ds:schemaRef ds:uri="http://schemas.microsoft.com/office/2006/documentManagement/types"/>
    <ds:schemaRef ds:uri="http://purl.org/dc/dcmitype/"/>
    <ds:schemaRef ds:uri="http://schemas.microsoft.com/office/infopath/2007/PartnerControls"/>
    <ds:schemaRef ds:uri="http://purl.org/dc/elements/1.1/"/>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44636</TotalTime>
  <Words>1383</Words>
  <Application>Microsoft Office PowerPoint</Application>
  <PresentationFormat>Custom</PresentationFormat>
  <Paragraphs>139</Paragraphs>
  <Slides>13</Slides>
  <Notes>13</Notes>
  <HiddenSlides>0</HiddenSlides>
  <MMClips>13</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13</vt:i4>
      </vt:variant>
    </vt:vector>
  </HeadingPairs>
  <TitlesOfParts>
    <vt:vector size="20" baseType="lpstr">
      <vt:lpstr>Arial</vt:lpstr>
      <vt:lpstr>BettysHand</vt:lpstr>
      <vt:lpstr>Calibri</vt:lpstr>
      <vt:lpstr>Clear Sans bold</vt:lpstr>
      <vt:lpstr>Helvetica</vt:lpstr>
      <vt:lpstr>Helvetica Light</vt:lpstr>
      <vt:lpstr>1_Office Theme</vt:lpstr>
      <vt:lpstr>PowerPoint Presentation</vt:lpstr>
      <vt:lpstr>Vaccines must be refrigerated at all times  </vt:lpstr>
      <vt:lpstr>Ordering Vaccines</vt:lpstr>
      <vt:lpstr>How to read an expiration date on a vaccine</vt:lpstr>
      <vt:lpstr>Rotation of stock</vt:lpstr>
      <vt:lpstr>Checking your cooler’s  temperature</vt:lpstr>
      <vt:lpstr>Importance of maintaining vaccine inventory </vt:lpstr>
      <vt:lpstr>Selling Vaccines</vt:lpstr>
      <vt:lpstr>Selling Vaccines</vt:lpstr>
      <vt:lpstr>Cooler Maintenance </vt:lpstr>
      <vt:lpstr>PowerPoint Presentation</vt:lpstr>
      <vt:lpstr>Closing Comments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Grace Johnson</dc:creator>
  <cp:lastModifiedBy>Slawson, Jamie A.</cp:lastModifiedBy>
  <cp:revision>36</cp:revision>
  <dcterms:created xsi:type="dcterms:W3CDTF">2021-06-30T13:59:38Z</dcterms:created>
  <dcterms:modified xsi:type="dcterms:W3CDTF">2022-02-18T19:39:34Z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794a5f65-4bbe-4bbe-bb66-e23e35795661_Enabled">
    <vt:lpwstr>true</vt:lpwstr>
  </property>
  <property fmtid="{D5CDD505-2E9C-101B-9397-08002B2CF9AE}" pid="3" name="MSIP_Label_794a5f65-4bbe-4bbe-bb66-e23e35795661_SetDate">
    <vt:lpwstr>2021-08-12T22:12:41Z</vt:lpwstr>
  </property>
  <property fmtid="{D5CDD505-2E9C-101B-9397-08002B2CF9AE}" pid="4" name="MSIP_Label_794a5f65-4bbe-4bbe-bb66-e23e35795661_Method">
    <vt:lpwstr>Privileged</vt:lpwstr>
  </property>
  <property fmtid="{D5CDD505-2E9C-101B-9397-08002B2CF9AE}" pid="5" name="MSIP_Label_794a5f65-4bbe-4bbe-bb66-e23e35795661_Name">
    <vt:lpwstr>794a5f65-4bbe-4bbe-bb66-e23e35795661</vt:lpwstr>
  </property>
  <property fmtid="{D5CDD505-2E9C-101B-9397-08002B2CF9AE}" pid="6" name="MSIP_Label_794a5f65-4bbe-4bbe-bb66-e23e35795661_SiteId">
    <vt:lpwstr>a00de4ec-48a8-43a6-be74-e31274e2060d</vt:lpwstr>
  </property>
  <property fmtid="{D5CDD505-2E9C-101B-9397-08002B2CF9AE}" pid="7" name="MSIP_Label_794a5f65-4bbe-4bbe-bb66-e23e35795661_ActionId">
    <vt:lpwstr>a64c4c9a-182e-4adb-952b-d80061db2601</vt:lpwstr>
  </property>
  <property fmtid="{D5CDD505-2E9C-101B-9397-08002B2CF9AE}" pid="8" name="MSIP_Label_794a5f65-4bbe-4bbe-bb66-e23e35795661_ContentBits">
    <vt:lpwstr>1</vt:lpwstr>
  </property>
</Properties>
</file>